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2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4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2" r:id="rId2"/>
    <p:sldId id="299" r:id="rId3"/>
    <p:sldId id="300" r:id="rId4"/>
    <p:sldId id="301" r:id="rId5"/>
    <p:sldId id="310" r:id="rId6"/>
    <p:sldId id="303" r:id="rId7"/>
    <p:sldId id="304" r:id="rId8"/>
    <p:sldId id="306" r:id="rId9"/>
    <p:sldId id="311" r:id="rId10"/>
    <p:sldId id="305" r:id="rId11"/>
    <p:sldId id="317" r:id="rId12"/>
    <p:sldId id="318" r:id="rId13"/>
    <p:sldId id="319" r:id="rId14"/>
    <p:sldId id="320" r:id="rId15"/>
    <p:sldId id="329" r:id="rId16"/>
    <p:sldId id="322" r:id="rId17"/>
    <p:sldId id="258" r:id="rId18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600"/>
    <a:srgbClr val="E1D800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372"/>
      </p:cViewPr>
      <p:guideLst>
        <p:guide orient="horz" pos="1968"/>
        <p:guide pos="3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21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34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39.wmf"/><Relationship Id="rId18" Type="http://schemas.openxmlformats.org/officeDocument/2006/relationships/oleObject" Target="../embeddings/oleObject16.bin"/><Relationship Id="rId3" Type="http://schemas.openxmlformats.org/officeDocument/2006/relationships/tags" Target="../tags/tag21.xml"/><Relationship Id="rId21" Type="http://schemas.openxmlformats.org/officeDocument/2006/relationships/image" Target="../media/image43.wmf"/><Relationship Id="rId7" Type="http://schemas.openxmlformats.org/officeDocument/2006/relationships/image" Target="../media/image36.wmf"/><Relationship Id="rId12" Type="http://schemas.openxmlformats.org/officeDocument/2006/relationships/oleObject" Target="../embeddings/oleObject13.bin"/><Relationship Id="rId17" Type="http://schemas.openxmlformats.org/officeDocument/2006/relationships/image" Target="../media/image41.wmf"/><Relationship Id="rId2" Type="http://schemas.openxmlformats.org/officeDocument/2006/relationships/tags" Target="../tags/tag20.xml"/><Relationship Id="rId16" Type="http://schemas.openxmlformats.org/officeDocument/2006/relationships/oleObject" Target="../embeddings/oleObject15.bin"/><Relationship Id="rId20" Type="http://schemas.openxmlformats.org/officeDocument/2006/relationships/oleObject" Target="../embeddings/oleObject17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38.wmf"/><Relationship Id="rId5" Type="http://schemas.openxmlformats.org/officeDocument/2006/relationships/notesSlide" Target="../notesSlides/notesSlide10.xml"/><Relationship Id="rId15" Type="http://schemas.openxmlformats.org/officeDocument/2006/relationships/image" Target="../media/image40.wmf"/><Relationship Id="rId10" Type="http://schemas.openxmlformats.org/officeDocument/2006/relationships/oleObject" Target="../embeddings/oleObject12.bin"/><Relationship Id="rId19" Type="http://schemas.openxmlformats.org/officeDocument/2006/relationships/image" Target="../media/image42.w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7.wmf"/><Relationship Id="rId14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44.wmf"/><Relationship Id="rId2" Type="http://schemas.openxmlformats.org/officeDocument/2006/relationships/tags" Target="../tags/tag2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tags" Target="../tags/tag25.xml"/><Relationship Id="rId7" Type="http://schemas.openxmlformats.org/officeDocument/2006/relationships/image" Target="../media/image45.wmf"/><Relationship Id="rId2" Type="http://schemas.openxmlformats.org/officeDocument/2006/relationships/tags" Target="../tags/tag2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47.wmf"/><Relationship Id="rId5" Type="http://schemas.openxmlformats.org/officeDocument/2006/relationships/notesSlide" Target="../notesSlides/notesSlide12.xml"/><Relationship Id="rId10" Type="http://schemas.openxmlformats.org/officeDocument/2006/relationships/oleObject" Target="../embeddings/oleObject21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48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52.wmf"/><Relationship Id="rId3" Type="http://schemas.openxmlformats.org/officeDocument/2006/relationships/tags" Target="../tags/tag31.xml"/><Relationship Id="rId7" Type="http://schemas.openxmlformats.org/officeDocument/2006/relationships/image" Target="../media/image49.wmf"/><Relationship Id="rId12" Type="http://schemas.openxmlformats.org/officeDocument/2006/relationships/oleObject" Target="../embeddings/oleObject25.bin"/><Relationship Id="rId17" Type="http://schemas.openxmlformats.org/officeDocument/2006/relationships/image" Target="../media/image54.wmf"/><Relationship Id="rId2" Type="http://schemas.openxmlformats.org/officeDocument/2006/relationships/tags" Target="../tags/tag30.xml"/><Relationship Id="rId16" Type="http://schemas.openxmlformats.org/officeDocument/2006/relationships/oleObject" Target="../embeddings/oleObject27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51.wmf"/><Relationship Id="rId5" Type="http://schemas.openxmlformats.org/officeDocument/2006/relationships/notesSlide" Target="../notesSlides/notesSlide15.xml"/><Relationship Id="rId15" Type="http://schemas.openxmlformats.org/officeDocument/2006/relationships/image" Target="../media/image53.wmf"/><Relationship Id="rId10" Type="http://schemas.openxmlformats.org/officeDocument/2006/relationships/oleObject" Target="../embeddings/oleObject24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0.wmf"/><Relationship Id="rId14" Type="http://schemas.openxmlformats.org/officeDocument/2006/relationships/oleObject" Target="../embeddings/oleObject26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tags" Target="../tags/tag7.xml"/><Relationship Id="rId7" Type="http://schemas.openxmlformats.org/officeDocument/2006/relationships/oleObject" Target="../embeddings/oleObject1.bin"/><Relationship Id="rId2" Type="http://schemas.openxmlformats.org/officeDocument/2006/relationships/tags" Target="../tags/tag6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8.emf"/><Relationship Id="rId4" Type="http://schemas.openxmlformats.org/officeDocument/2006/relationships/tags" Target="../tags/tag8.xml"/><Relationship Id="rId9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6.bin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1.wmf"/><Relationship Id="rId2" Type="http://schemas.openxmlformats.org/officeDocument/2006/relationships/tags" Target="../tags/tag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jpeg"/><Relationship Id="rId11" Type="http://schemas.openxmlformats.org/officeDocument/2006/relationships/oleObject" Target="../embeddings/oleObject5.bin"/><Relationship Id="rId5" Type="http://schemas.openxmlformats.org/officeDocument/2006/relationships/image" Target="../media/image13.jpeg"/><Relationship Id="rId10" Type="http://schemas.openxmlformats.org/officeDocument/2006/relationships/image" Target="../media/image10.wmf"/><Relationship Id="rId4" Type="http://schemas.openxmlformats.org/officeDocument/2006/relationships/notesSlide" Target="../notesSlides/notesSlide4.xml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w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4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28.wmf"/><Relationship Id="rId18" Type="http://schemas.openxmlformats.org/officeDocument/2006/relationships/image" Target="../media/image35.png"/><Relationship Id="rId3" Type="http://schemas.openxmlformats.org/officeDocument/2006/relationships/tags" Target="../tags/tag17.xml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34.png"/><Relationship Id="rId2" Type="http://schemas.openxmlformats.org/officeDocument/2006/relationships/tags" Target="../tags/tag16.xml"/><Relationship Id="rId16" Type="http://schemas.openxmlformats.org/officeDocument/2006/relationships/image" Target="../media/image33.png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30.wmf"/><Relationship Id="rId5" Type="http://schemas.openxmlformats.org/officeDocument/2006/relationships/notesSlide" Target="../notesSlides/notesSlide8.xml"/><Relationship Id="rId15" Type="http://schemas.openxmlformats.org/officeDocument/2006/relationships/image" Target="../media/image32.png"/><Relationship Id="rId10" Type="http://schemas.openxmlformats.org/officeDocument/2006/relationships/image" Target="../media/image29.w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7.wmf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649313" y="2122506"/>
            <a:ext cx="6893373" cy="15684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9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算术</a:t>
            </a:r>
            <a:r>
              <a:rPr lang="zh-CN" altLang="zh-CN" sz="9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</a:t>
            </a:r>
            <a:r>
              <a:rPr lang="zh-CN" altLang="zh-CN" sz="9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方根</a:t>
            </a: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24581" name="内容占位符 2"/>
          <p:cNvSpPr txBox="1"/>
          <p:nvPr/>
        </p:nvSpPr>
        <p:spPr>
          <a:xfrm>
            <a:off x="588010" y="1960880"/>
            <a:ext cx="11262360" cy="1171575"/>
          </a:xfrm>
          <a:prstGeom prst="rect">
            <a:avLst/>
          </a:prstGeom>
          <a:solidFill>
            <a:srgbClr val="FFFF00"/>
          </a:solidFill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/>
          <a:lstStyle/>
          <a:p>
            <a:pPr marL="228600" indent="-228600" eaLnBrk="0" hangingPunct="0">
              <a:lnSpc>
                <a:spcPts val="4500"/>
              </a:lnSpc>
              <a:spcBef>
                <a:spcPts val="1000"/>
              </a:spcBef>
            </a:pP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一般地</a:t>
            </a: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如果一个正数的平方等于</a:t>
            </a: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a,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即 </a:t>
            </a: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en-US" altLang="zh-CN" sz="4000" b="1" baseline="30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= a , 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那么这个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正数</a:t>
            </a:r>
            <a:r>
              <a:rPr lang="en-US" altLang="zh-CN" sz="4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叫做</a:t>
            </a: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算术平方根。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40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8600" indent="-228600" eaLnBrk="0" hangingPunct="0">
              <a:lnSpc>
                <a:spcPts val="4500"/>
              </a:lnSpc>
              <a:spcBef>
                <a:spcPts val="1000"/>
              </a:spcBef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 txBox="1"/>
          <p:nvPr/>
        </p:nvSpPr>
        <p:spPr>
          <a:xfrm>
            <a:off x="588010" y="4526280"/>
            <a:ext cx="6516102" cy="706754"/>
          </a:xfrm>
          <a:prstGeom prst="rect">
            <a:avLst/>
          </a:prstGeom>
          <a:solidFill>
            <a:srgbClr val="FFFF00"/>
          </a:solidFill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/>
          <a:lstStyle/>
          <a:p>
            <a:pPr marL="228600" indent="-228600" eaLnBrk="0" hangingPunct="0">
              <a:lnSpc>
                <a:spcPts val="4500"/>
              </a:lnSpc>
              <a:spcBef>
                <a:spcPts val="1000"/>
              </a:spcBef>
            </a:pP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算术平方根的双重非负性。 </a:t>
            </a:r>
            <a:endParaRPr lang="en-US" altLang="zh-CN" sz="40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8600" indent="-228600" eaLnBrk="0" hangingPunct="0">
              <a:lnSpc>
                <a:spcPts val="4500"/>
              </a:lnSpc>
              <a:spcBef>
                <a:spcPts val="1000"/>
              </a:spcBef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9755" y="1182370"/>
            <a:ext cx="26492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/>
              <a:t>定义：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60705" y="3747770"/>
            <a:ext cx="26492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/>
              <a:t>性质：</a:t>
            </a:r>
          </a:p>
        </p:txBody>
      </p:sp>
      <p:sp>
        <p:nvSpPr>
          <p:cNvPr id="11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686435" y="1221740"/>
            <a:ext cx="11109325" cy="3046095"/>
            <a:chOff x="539750" y="725611"/>
            <a:chExt cx="7992888" cy="4060457"/>
          </a:xfrm>
        </p:grpSpPr>
        <p:grpSp>
          <p:nvGrpSpPr>
            <p:cNvPr id="3084" name="组合 27"/>
            <p:cNvGrpSpPr/>
            <p:nvPr/>
          </p:nvGrpSpPr>
          <p:grpSpPr>
            <a:xfrm>
              <a:off x="539750" y="725611"/>
              <a:ext cx="7992888" cy="4060457"/>
              <a:chOff x="539750" y="725611"/>
              <a:chExt cx="7992888" cy="4060457"/>
            </a:xfrm>
          </p:grpSpPr>
          <p:sp>
            <p:nvSpPr>
              <p:cNvPr id="3089" name="矩形 18"/>
              <p:cNvSpPr/>
              <p:nvPr/>
            </p:nvSpPr>
            <p:spPr>
              <a:xfrm>
                <a:off x="539750" y="725611"/>
                <a:ext cx="7992888" cy="406045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练习</a:t>
                </a:r>
                <a:r>
                  <a:rPr lang="en-US" altLang="zh-CN" sz="3200" b="1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1</a:t>
                </a:r>
                <a:r>
                  <a:rPr lang="zh-CN" altLang="en-US" sz="3200" b="1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：</a:t>
                </a:r>
                <a:endParaRPr lang="en-US" altLang="zh-CN" sz="3200" b="1" dirty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  <a:p>
                <a:endParaRPr lang="en-US" altLang="zh-CN" sz="3200" b="1" dirty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  <a:p>
                <a:r>
                  <a:rPr lang="en-US" altLang="zh-CN" sz="3200" b="1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(1)      </a:t>
                </a:r>
                <a:r>
                  <a:rPr lang="zh-CN" altLang="en-US" sz="3200" b="1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的算术平方根是（    ）</a:t>
                </a:r>
              </a:p>
              <a:p>
                <a:r>
                  <a:rPr lang="zh-CN" altLang="en-US" sz="3200" b="1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     </a:t>
                </a:r>
                <a:endParaRPr lang="en-US" altLang="zh-CN" sz="3200" b="1" dirty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  <a:p>
                <a:r>
                  <a:rPr lang="en-US" altLang="zh-CN" sz="3200" b="1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     A.              B.              C.              D. </a:t>
                </a:r>
              </a:p>
              <a:p>
                <a:endParaRPr lang="en-US" altLang="zh-CN" sz="3200" b="1" dirty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3090" name="对象 20"/>
              <p:cNvGraphicFramePr>
                <a:graphicFrameLocks noChangeAspect="1"/>
              </p:cNvGraphicFramePr>
              <p:nvPr/>
            </p:nvGraphicFramePr>
            <p:xfrm>
              <a:off x="1058048" y="2084373"/>
              <a:ext cx="376002" cy="6873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13" r:id="rId6" imgW="215900" imgH="393700" progId="Equation.DSMT4">
                      <p:embed/>
                    </p:oleObj>
                  </mc:Choice>
                  <mc:Fallback>
                    <p:oleObj r:id="rId6" imgW="215900" imgH="393700" progId="Equation.DSMT4">
                      <p:embed/>
                      <p:pic>
                        <p:nvPicPr>
                          <p:cNvPr id="0" name="图片 3075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1058048" y="2084373"/>
                            <a:ext cx="376002" cy="687324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085" name="对象 21"/>
            <p:cNvGraphicFramePr>
              <a:graphicFrameLocks noChangeAspect="1"/>
            </p:cNvGraphicFramePr>
            <p:nvPr/>
          </p:nvGraphicFramePr>
          <p:xfrm>
            <a:off x="1434375" y="3243352"/>
            <a:ext cx="503467" cy="8210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4" r:id="rId8" imgW="241300" imgH="393700" progId="Equation.DSMT4">
                    <p:embed/>
                  </p:oleObj>
                </mc:Choice>
                <mc:Fallback>
                  <p:oleObj r:id="rId8" imgW="241300" imgH="393700" progId="Equation.DSMT4">
                    <p:embed/>
                    <p:pic>
                      <p:nvPicPr>
                        <p:cNvPr id="0" name="图片 3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434375" y="3243352"/>
                          <a:ext cx="503467" cy="82106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6" name="对象 22"/>
            <p:cNvGraphicFramePr>
              <a:graphicFrameLocks noChangeAspect="1"/>
            </p:cNvGraphicFramePr>
            <p:nvPr/>
          </p:nvGraphicFramePr>
          <p:xfrm>
            <a:off x="2821604" y="3250339"/>
            <a:ext cx="287369" cy="8134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5" r:id="rId10" imgW="139700" imgH="393700" progId="Equation.DSMT4">
                    <p:embed/>
                  </p:oleObj>
                </mc:Choice>
                <mc:Fallback>
                  <p:oleObj r:id="rId10" imgW="139700" imgH="393700" progId="Equation.DSMT4">
                    <p:embed/>
                    <p:pic>
                      <p:nvPicPr>
                        <p:cNvPr id="0" name="图片 1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821604" y="3250339"/>
                          <a:ext cx="287369" cy="81344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7" name="对象 23"/>
            <p:cNvGraphicFramePr>
              <a:graphicFrameLocks noChangeAspect="1"/>
            </p:cNvGraphicFramePr>
            <p:nvPr/>
          </p:nvGraphicFramePr>
          <p:xfrm>
            <a:off x="4215596" y="3271460"/>
            <a:ext cx="432437" cy="792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6" r:id="rId12" imgW="215900" imgH="393065" progId="Equation.DSMT4">
                    <p:embed/>
                  </p:oleObj>
                </mc:Choice>
                <mc:Fallback>
                  <p:oleObj r:id="rId12" imgW="215900" imgH="393065" progId="Equation.DSMT4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215596" y="3271460"/>
                          <a:ext cx="432437" cy="79208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8" name="对象 24"/>
            <p:cNvGraphicFramePr>
              <a:graphicFrameLocks noChangeAspect="1"/>
            </p:cNvGraphicFramePr>
            <p:nvPr/>
          </p:nvGraphicFramePr>
          <p:xfrm>
            <a:off x="5825674" y="3260456"/>
            <a:ext cx="288032" cy="8135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7" r:id="rId14" imgW="139700" imgH="393700" progId="Equation.DSMT4">
                    <p:embed/>
                  </p:oleObj>
                </mc:Choice>
                <mc:Fallback>
                  <p:oleObj r:id="rId14" imgW="139700" imgH="393700" progId="Equation.DSMT4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5825674" y="3260456"/>
                          <a:ext cx="288032" cy="81352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3" name="TextBox 32"/>
          <p:cNvSpPr txBox="1"/>
          <p:nvPr/>
        </p:nvSpPr>
        <p:spPr>
          <a:xfrm>
            <a:off x="5210175" y="2240915"/>
            <a:ext cx="80073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705601" y="4406074"/>
            <a:ext cx="433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D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43890" y="4381500"/>
            <a:ext cx="10004425" cy="1568450"/>
            <a:chOff x="537420" y="3318618"/>
            <a:chExt cx="8512175" cy="2090899"/>
          </a:xfrm>
        </p:grpSpPr>
        <p:grpSp>
          <p:nvGrpSpPr>
            <p:cNvPr id="3079" name="组合 28"/>
            <p:cNvGrpSpPr/>
            <p:nvPr/>
          </p:nvGrpSpPr>
          <p:grpSpPr>
            <a:xfrm>
              <a:off x="537420" y="3318618"/>
              <a:ext cx="8512175" cy="2090899"/>
              <a:chOff x="537643" y="3318046"/>
              <a:chExt cx="8512398" cy="2090943"/>
            </a:xfrm>
          </p:grpSpPr>
          <p:graphicFrame>
            <p:nvGraphicFramePr>
              <p:cNvPr id="3082" name="对象 25"/>
              <p:cNvGraphicFramePr>
                <a:graphicFrameLocks noChangeAspect="1"/>
              </p:cNvGraphicFramePr>
              <p:nvPr/>
            </p:nvGraphicFramePr>
            <p:xfrm>
              <a:off x="1043608" y="3356992"/>
              <a:ext cx="689761" cy="5460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18" r:id="rId16" imgW="304800" imgH="241300" progId="Equation.DSMT4">
                      <p:embed/>
                    </p:oleObj>
                  </mc:Choice>
                  <mc:Fallback>
                    <p:oleObj r:id="rId16" imgW="304800" imgH="241300" progId="Equation.DSMT4">
                      <p:embed/>
                      <p:pic>
                        <p:nvPicPr>
                          <p:cNvPr id="0" name="图片 5"/>
                          <p:cNvPicPr/>
                          <p:nvPr/>
                        </p:nvPicPr>
                        <p:blipFill>
                          <a:blip r:embed="rId17"/>
                          <a:stretch>
                            <a:fillRect/>
                          </a:stretch>
                        </p:blipFill>
                        <p:spPr>
                          <a:xfrm>
                            <a:off x="1043608" y="3356992"/>
                            <a:ext cx="689761" cy="546061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083" name="矩形 26"/>
              <p:cNvSpPr/>
              <p:nvPr/>
            </p:nvSpPr>
            <p:spPr>
              <a:xfrm>
                <a:off x="537643" y="3318046"/>
                <a:ext cx="8512398" cy="209094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(2)       </a:t>
                </a:r>
                <a:r>
                  <a:rPr lang="zh-CN" altLang="en-US" sz="3200" b="1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的值是（ </a:t>
                </a:r>
                <a:r>
                  <a:rPr lang="zh-CN" altLang="en-US" sz="3200" b="1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  </a:t>
                </a:r>
                <a:r>
                  <a:rPr lang="zh-CN" altLang="en-US" sz="3200" b="1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 ）</a:t>
                </a:r>
              </a:p>
              <a:p>
                <a:endParaRPr lang="zh-CN" altLang="en-US" sz="3200" b="1" dirty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  <a:p>
                <a:r>
                  <a:rPr lang="zh-CN" altLang="en-US" sz="3200" b="1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     </a:t>
                </a:r>
                <a:r>
                  <a:rPr lang="en-US" altLang="zh-CN" sz="3200" b="1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A.-2           B.               C.             D. 2</a:t>
                </a:r>
              </a:p>
            </p:txBody>
          </p:sp>
        </p:grpSp>
        <p:graphicFrame>
          <p:nvGraphicFramePr>
            <p:cNvPr id="3080" name="对象 20"/>
            <p:cNvGraphicFramePr>
              <a:graphicFrameLocks noChangeAspect="1"/>
            </p:cNvGraphicFramePr>
            <p:nvPr/>
          </p:nvGraphicFramePr>
          <p:xfrm>
            <a:off x="3310044" y="4707318"/>
            <a:ext cx="726142" cy="474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9" r:id="rId18" imgW="330200" imgH="215900" progId="Equation.DSMT4">
                    <p:embed/>
                  </p:oleObj>
                </mc:Choice>
                <mc:Fallback>
                  <p:oleObj r:id="rId18" imgW="330200" imgH="215900" progId="Equation.DSMT4">
                    <p:embed/>
                    <p:pic>
                      <p:nvPicPr>
                        <p:cNvPr id="0" name="图片 6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3310044" y="4707318"/>
                          <a:ext cx="726142" cy="47405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1" name="对象 1"/>
            <p:cNvGraphicFramePr>
              <a:graphicFrameLocks noChangeAspect="1"/>
            </p:cNvGraphicFramePr>
            <p:nvPr/>
          </p:nvGraphicFramePr>
          <p:xfrm>
            <a:off x="5103662" y="4706922"/>
            <a:ext cx="531639" cy="474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0" r:id="rId20" imgW="241300" imgH="215900" progId="Equation.DSMT4">
                    <p:embed/>
                  </p:oleObj>
                </mc:Choice>
                <mc:Fallback>
                  <p:oleObj r:id="rId20" imgW="241300" imgH="215900" progId="Equation.DSMT4">
                    <p:embed/>
                    <p:pic>
                      <p:nvPicPr>
                        <p:cNvPr id="0" name="图片 4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5103662" y="4706922"/>
                          <a:ext cx="531639" cy="47405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58190" y="1423670"/>
            <a:ext cx="1045464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tx1"/>
                </a:solidFill>
                <a:latin typeface="Arial" panose="020B0604020202020204" pitchFamily="34" charset="0"/>
              </a:rPr>
              <a:t>(3)0.01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</a:rPr>
              <a:t>的算术平方根是（    ）</a:t>
            </a:r>
          </a:p>
          <a:p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</a:rPr>
              <a:t>     </a:t>
            </a:r>
            <a:r>
              <a:rPr lang="en-US" altLang="zh-CN" sz="3200" b="1" dirty="0">
                <a:solidFill>
                  <a:schemeClr val="tx1"/>
                </a:solidFill>
                <a:latin typeface="Arial" panose="020B0604020202020204" pitchFamily="34" charset="0"/>
              </a:rPr>
              <a:t>A.0.0001         B.0.1          C.1            D.100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60558" y="1423955"/>
            <a:ext cx="433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744855" y="2586990"/>
            <a:ext cx="9885045" cy="2553335"/>
            <a:chOff x="827584" y="2492896"/>
            <a:chExt cx="6984776" cy="3402138"/>
          </a:xfrm>
        </p:grpSpPr>
        <p:sp>
          <p:nvSpPr>
            <p:cNvPr id="4102" name="矩形 4"/>
            <p:cNvSpPr/>
            <p:nvPr/>
          </p:nvSpPr>
          <p:spPr>
            <a:xfrm>
              <a:off x="827584" y="2492896"/>
              <a:ext cx="6984776" cy="340213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3200" b="1" dirty="0">
                  <a:solidFill>
                    <a:schemeClr val="tx1"/>
                  </a:solidFill>
                  <a:latin typeface="+mn-ea"/>
                  <a:cs typeface="+mn-ea"/>
                </a:rPr>
                <a:t>(4)</a:t>
              </a:r>
              <a:r>
                <a:rPr lang="zh-CN" altLang="en-US" sz="3200" b="1" dirty="0">
                  <a:solidFill>
                    <a:schemeClr val="tx1"/>
                  </a:solidFill>
                  <a:latin typeface="+mn-ea"/>
                  <a:cs typeface="+mn-ea"/>
                </a:rPr>
                <a:t>下列说法错误的是（    ）</a:t>
              </a:r>
              <a:endParaRPr lang="en-US" altLang="zh-CN" sz="3200" b="1" dirty="0">
                <a:solidFill>
                  <a:schemeClr val="tx1"/>
                </a:solidFill>
                <a:latin typeface="+mn-ea"/>
                <a:cs typeface="+mn-ea"/>
              </a:endParaRPr>
            </a:p>
            <a:p>
              <a:r>
                <a:rPr lang="en-US" altLang="zh-CN" sz="3200" b="1" dirty="0">
                  <a:solidFill>
                    <a:schemeClr val="tx1"/>
                  </a:solidFill>
                  <a:latin typeface="+mn-ea"/>
                  <a:cs typeface="+mn-ea"/>
                </a:rPr>
                <a:t>    </a:t>
              </a:r>
              <a:r>
                <a:rPr lang="zh-CN" altLang="en-US" sz="3200" b="1" dirty="0">
                  <a:solidFill>
                    <a:schemeClr val="tx1"/>
                  </a:solidFill>
                  <a:latin typeface="+mn-ea"/>
                  <a:cs typeface="+mn-ea"/>
                </a:rPr>
                <a:t> </a:t>
              </a:r>
              <a:r>
                <a:rPr lang="en-US" altLang="zh-CN" sz="3200" b="1" dirty="0">
                  <a:solidFill>
                    <a:schemeClr val="tx1"/>
                  </a:solidFill>
                  <a:latin typeface="+mn-ea"/>
                  <a:cs typeface="+mn-ea"/>
                </a:rPr>
                <a:t>A.49</a:t>
              </a:r>
              <a:r>
                <a:rPr lang="zh-CN" altLang="en-US" sz="3200" b="1" dirty="0">
                  <a:solidFill>
                    <a:schemeClr val="tx1"/>
                  </a:solidFill>
                  <a:latin typeface="+mn-ea"/>
                  <a:cs typeface="+mn-ea"/>
                </a:rPr>
                <a:t>的算术平方根是</a:t>
              </a:r>
              <a:r>
                <a:rPr lang="en-US" altLang="zh-CN" sz="3200" b="1" dirty="0">
                  <a:solidFill>
                    <a:schemeClr val="tx1"/>
                  </a:solidFill>
                  <a:latin typeface="+mn-ea"/>
                  <a:cs typeface="+mn-ea"/>
                </a:rPr>
                <a:t>7                       </a:t>
              </a:r>
            </a:p>
            <a:p>
              <a:r>
                <a:rPr lang="en-US" altLang="zh-CN" sz="3200" b="1" dirty="0">
                  <a:solidFill>
                    <a:schemeClr val="tx1"/>
                  </a:solidFill>
                  <a:latin typeface="+mn-ea"/>
                  <a:cs typeface="+mn-ea"/>
                </a:rPr>
                <a:t>     B.6</a:t>
              </a:r>
              <a:r>
                <a:rPr lang="zh-CN" altLang="en-US" sz="3200" b="1" dirty="0">
                  <a:solidFill>
                    <a:schemeClr val="tx1"/>
                  </a:solidFill>
                  <a:latin typeface="+mn-ea"/>
                  <a:cs typeface="+mn-ea"/>
                </a:rPr>
                <a:t>是      的算术平方根  </a:t>
              </a:r>
            </a:p>
            <a:p>
              <a:r>
                <a:rPr lang="zh-CN" altLang="en-US" sz="3200" b="1" dirty="0">
                  <a:solidFill>
                    <a:schemeClr val="tx1"/>
                  </a:solidFill>
                  <a:latin typeface="+mn-ea"/>
                  <a:cs typeface="+mn-ea"/>
                </a:rPr>
                <a:t>     </a:t>
              </a:r>
              <a:r>
                <a:rPr lang="en-US" altLang="zh-CN" sz="3200" b="1" dirty="0">
                  <a:solidFill>
                    <a:schemeClr val="tx1"/>
                  </a:solidFill>
                  <a:latin typeface="+mn-ea"/>
                  <a:cs typeface="+mn-ea"/>
                </a:rPr>
                <a:t>C.0</a:t>
              </a:r>
              <a:r>
                <a:rPr lang="zh-CN" altLang="en-US" sz="3200" b="1" dirty="0">
                  <a:solidFill>
                    <a:schemeClr val="tx1"/>
                  </a:solidFill>
                  <a:latin typeface="+mn-ea"/>
                  <a:cs typeface="+mn-ea"/>
                </a:rPr>
                <a:t>的算术平方根是</a:t>
              </a:r>
              <a:r>
                <a:rPr lang="en-US" altLang="zh-CN" sz="3200" b="1" dirty="0">
                  <a:solidFill>
                    <a:schemeClr val="tx1"/>
                  </a:solidFill>
                  <a:latin typeface="+mn-ea"/>
                  <a:cs typeface="+mn-ea"/>
                </a:rPr>
                <a:t>0                  </a:t>
              </a:r>
            </a:p>
            <a:p>
              <a:r>
                <a:rPr lang="en-US" altLang="zh-CN" sz="3200" b="1" dirty="0">
                  <a:solidFill>
                    <a:schemeClr val="tx1"/>
                  </a:solidFill>
                  <a:latin typeface="+mn-ea"/>
                  <a:cs typeface="+mn-ea"/>
                </a:rPr>
                <a:t>     D.100</a:t>
              </a:r>
              <a:r>
                <a:rPr lang="zh-CN" altLang="en-US" sz="3200" b="1" dirty="0">
                  <a:solidFill>
                    <a:schemeClr val="tx1"/>
                  </a:solidFill>
                  <a:latin typeface="+mn-ea"/>
                  <a:cs typeface="+mn-ea"/>
                </a:rPr>
                <a:t>是</a:t>
              </a:r>
              <a:r>
                <a:rPr lang="en-US" altLang="zh-CN" sz="3200" b="1" dirty="0">
                  <a:solidFill>
                    <a:schemeClr val="tx1"/>
                  </a:solidFill>
                  <a:latin typeface="+mn-ea"/>
                  <a:cs typeface="+mn-ea"/>
                </a:rPr>
                <a:t>10</a:t>
              </a:r>
              <a:r>
                <a:rPr lang="zh-CN" altLang="en-US" sz="3200" b="1" dirty="0">
                  <a:solidFill>
                    <a:schemeClr val="tx1"/>
                  </a:solidFill>
                  <a:latin typeface="+mn-ea"/>
                  <a:cs typeface="+mn-ea"/>
                </a:rPr>
                <a:t>的算术平方根</a:t>
              </a:r>
            </a:p>
          </p:txBody>
        </p:sp>
        <p:graphicFrame>
          <p:nvGraphicFramePr>
            <p:cNvPr id="4103" name="对象 6"/>
            <p:cNvGraphicFramePr>
              <a:graphicFrameLocks noChangeAspect="1"/>
            </p:cNvGraphicFramePr>
            <p:nvPr/>
          </p:nvGraphicFramePr>
          <p:xfrm>
            <a:off x="2039050" y="3907563"/>
            <a:ext cx="546506" cy="5728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3" r:id="rId6" imgW="368300" imgH="279400" progId="Equation.DSMT4">
                    <p:embed/>
                  </p:oleObj>
                </mc:Choice>
                <mc:Fallback>
                  <p:oleObj r:id="rId6" imgW="368300" imgH="279400" progId="Equation.DSMT4">
                    <p:embed/>
                    <p:pic>
                      <p:nvPicPr>
                        <p:cNvPr id="0" name="图片 3083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039050" y="3907563"/>
                          <a:ext cx="546506" cy="57280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TextBox 7"/>
          <p:cNvSpPr txBox="1"/>
          <p:nvPr/>
        </p:nvSpPr>
        <p:spPr>
          <a:xfrm>
            <a:off x="5033090" y="2587158"/>
            <a:ext cx="433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D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653" name="组合 7"/>
          <p:cNvGrpSpPr/>
          <p:nvPr/>
        </p:nvGrpSpPr>
        <p:grpSpPr>
          <a:xfrm>
            <a:off x="695325" y="1823720"/>
            <a:ext cx="5539105" cy="599440"/>
            <a:chOff x="943107" y="1494570"/>
            <a:chExt cx="4572000" cy="598276"/>
          </a:xfrm>
        </p:grpSpPr>
        <p:sp>
          <p:nvSpPr>
            <p:cNvPr id="3" name="矩形 2"/>
            <p:cNvSpPr/>
            <p:nvPr/>
          </p:nvSpPr>
          <p:spPr>
            <a:xfrm>
              <a:off x="943107" y="1510414"/>
              <a:ext cx="4572000" cy="5824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2.        </a:t>
              </a:r>
              <a:r>
                <a:rPr kumimoji="0" lang="zh-CN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的整部分是</a:t>
              </a: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______.</a:t>
              </a:r>
              <a:endPara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aphicFrame>
          <p:nvGraphicFramePr>
            <p:cNvPr id="27655" name="对象 5"/>
            <p:cNvGraphicFramePr>
              <a:graphicFrameLocks noChangeAspect="1"/>
            </p:cNvGraphicFramePr>
            <p:nvPr/>
          </p:nvGraphicFramePr>
          <p:xfrm>
            <a:off x="1359267" y="1494570"/>
            <a:ext cx="702825" cy="4978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1" r:id="rId6" imgW="304800" imgH="215900" progId="Equation.DSMT4">
                    <p:embed/>
                  </p:oleObj>
                </mc:Choice>
                <mc:Fallback>
                  <p:oleObj r:id="rId6" imgW="304800" imgH="215900" progId="Equation.DSMT4">
                    <p:embed/>
                    <p:pic>
                      <p:nvPicPr>
                        <p:cNvPr id="0" name="图片 3132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359267" y="1494570"/>
                          <a:ext cx="702825" cy="49783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TextBox 6"/>
          <p:cNvSpPr txBox="1"/>
          <p:nvPr/>
        </p:nvSpPr>
        <p:spPr>
          <a:xfrm>
            <a:off x="4190048" y="1839595"/>
            <a:ext cx="40894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66"/>
                </a:solidFill>
                <a:latin typeface="Arial" panose="020B0604020202020204" pitchFamily="34" charset="0"/>
              </a:rPr>
              <a:t>4</a:t>
            </a:r>
            <a:endParaRPr lang="en-US" altLang="zh-CN" sz="3200" b="1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38735" y="2865120"/>
            <a:ext cx="1123632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3.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若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≤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zh-CN" sz="32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≤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</a:t>
            </a:r>
            <a:r>
              <a:rPr kumimoji="0" lang="en-US" altLang="zh-CN" sz="32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为整数，则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zh-CN" sz="32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的值是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____.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7658" name="对象 22"/>
          <p:cNvGraphicFramePr>
            <a:graphicFrameLocks noChangeAspect="1"/>
          </p:cNvGraphicFramePr>
          <p:nvPr/>
        </p:nvGraphicFramePr>
        <p:xfrm>
          <a:off x="1731645" y="2949893"/>
          <a:ext cx="555625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r:id="rId8" imgW="241300" imgH="215900" progId="Equation.DSMT4">
                  <p:embed/>
                </p:oleObj>
              </mc:Choice>
              <mc:Fallback>
                <p:oleObj r:id="rId8" imgW="241300" imgH="215900" progId="Equation.DSMT4">
                  <p:embed/>
                  <p:pic>
                    <p:nvPicPr>
                      <p:cNvPr id="0" name="图片 312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731645" y="2949893"/>
                        <a:ext cx="555625" cy="4984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9" name="对象 24"/>
          <p:cNvGraphicFramePr>
            <a:graphicFrameLocks noChangeAspect="1"/>
          </p:cNvGraphicFramePr>
          <p:nvPr/>
        </p:nvGraphicFramePr>
        <p:xfrm>
          <a:off x="3197543" y="2950210"/>
          <a:ext cx="55562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r:id="rId10" imgW="241300" imgH="228600" progId="Equation.DSMT4">
                  <p:embed/>
                </p:oleObj>
              </mc:Choice>
              <mc:Fallback>
                <p:oleObj r:id="rId10" imgW="241300" imgH="228600" progId="Equation.DSMT4">
                  <p:embed/>
                  <p:pic>
                    <p:nvPicPr>
                      <p:cNvPr id="0" name="图片 3135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197543" y="2950210"/>
                        <a:ext cx="555625" cy="527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8282940" y="2864803"/>
            <a:ext cx="4089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66"/>
                </a:solidFill>
                <a:latin typeface="Arial" panose="020B0604020202020204" pitchFamily="34" charset="0"/>
              </a:rPr>
              <a:t>2</a:t>
            </a:r>
            <a:endParaRPr lang="en-US" altLang="zh-CN" sz="3200" b="1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7818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16560" y="588010"/>
            <a:ext cx="9933305" cy="3921760"/>
          </a:xfrm>
          <a:prstGeom prst="rect">
            <a:avLst/>
          </a:prstGeom>
          <a:blipFill rotWithShape="1">
            <a:blip r:embed="rId5"/>
            <a:stretch>
              <a:fillRect l="-1382" b="-105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8608766" y="1430461"/>
            <a:ext cx="503237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5203644" y="2916910"/>
            <a:ext cx="503237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83845" y="1490980"/>
            <a:ext cx="678180" cy="645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3600"/>
              <a:t>4.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83845" y="3008630"/>
            <a:ext cx="678180" cy="645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3600"/>
              <a:t>5.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90855" y="998855"/>
            <a:ext cx="10878820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ea"/>
              </a:rPr>
              <a:t>  </a:t>
            </a: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ea"/>
              </a:rPr>
              <a:t>6.</a:t>
            </a: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ea"/>
              </a:rPr>
              <a:t> 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ea"/>
              </a:rPr>
              <a:t>小丽想用一块面积为</a:t>
            </a: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ea"/>
              </a:rPr>
              <a:t>400 cm</a:t>
            </a:r>
            <a:r>
              <a:rPr kumimoji="0" lang="en-US" altLang="zh-CN" sz="320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ea"/>
              </a:rPr>
              <a:t>2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ea"/>
              </a:rPr>
              <a:t>为的正方形纸片，沿着边的方向剪出一块面积为</a:t>
            </a: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ea"/>
              </a:rPr>
              <a:t>300 cm</a:t>
            </a:r>
            <a:r>
              <a:rPr kumimoji="0" lang="en-US" altLang="zh-CN" sz="320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ea"/>
              </a:rPr>
              <a:t>2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ea"/>
              </a:rPr>
              <a:t>的长方形纸片，使它的长宽之比为</a:t>
            </a: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ea"/>
              </a:rPr>
              <a:t>3:2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ea"/>
              </a:rPr>
              <a:t>．她不知能否裁得出来，正在发愁．小明见了说：“别发愁，一定能用一块面积大的纸片裁出一块面积小的纸片．”你同意小明的说法吗？小丽能用这块纸片裁出符合要求的纸片吗？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0" name="TextBox 5"/>
          <p:cNvSpPr txBox="1"/>
          <p:nvPr/>
        </p:nvSpPr>
        <p:spPr>
          <a:xfrm>
            <a:off x="588010" y="1094740"/>
            <a:ext cx="964311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2060"/>
                </a:solidFill>
                <a:latin typeface="Times New Roman" panose="02020603050405020304" charset="0"/>
              </a:rPr>
              <a:t>解：设剪出的长方形的两边长分别为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charset="0"/>
              </a:rPr>
              <a:t>3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charset="0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charset="0"/>
              </a:rPr>
              <a:t> cm</a:t>
            </a:r>
            <a:r>
              <a:rPr lang="zh-CN" altLang="en-US" sz="2800" dirty="0">
                <a:solidFill>
                  <a:srgbClr val="002060"/>
                </a:solidFill>
                <a:latin typeface="Times New Roman" panose="02020603050405020304" charset="0"/>
              </a:rPr>
              <a:t>和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charset="0"/>
              </a:rPr>
              <a:t>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charset="0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charset="0"/>
              </a:rPr>
              <a:t> cm</a:t>
            </a:r>
            <a:r>
              <a:rPr lang="zh-CN" altLang="en-US" sz="2800" dirty="0">
                <a:solidFill>
                  <a:srgbClr val="002060"/>
                </a:solidFill>
                <a:latin typeface="Times New Roman" panose="02020603050405020304" charset="0"/>
              </a:rPr>
              <a:t>，</a:t>
            </a:r>
          </a:p>
          <a:p>
            <a:r>
              <a:rPr lang="zh-CN" altLang="en-US" sz="2800" dirty="0">
                <a:solidFill>
                  <a:srgbClr val="002060"/>
                </a:solidFill>
                <a:latin typeface="Times New Roman" panose="02020603050405020304" charset="0"/>
              </a:rPr>
              <a:t>则有</a:t>
            </a:r>
            <a:r>
              <a:rPr lang="en-US" altLang="zh-CN" sz="2800" dirty="0">
                <a:solidFill>
                  <a:srgbClr val="002060"/>
                </a:solidFill>
                <a:latin typeface="Times New Roman" panose="02020603050405020304" charset="0"/>
              </a:rPr>
              <a:t>3</a:t>
            </a:r>
            <a:r>
              <a:rPr lang="en-US" altLang="zh-CN" sz="2800" i="1" dirty="0">
                <a:solidFill>
                  <a:srgbClr val="002060"/>
                </a:solidFill>
                <a:latin typeface="Times New Roman" panose="02020603050405020304" charset="0"/>
              </a:rPr>
              <a:t>x</a:t>
            </a:r>
            <a:r>
              <a:rPr lang="en-US" altLang="zh-CN" sz="2800" dirty="0">
                <a:solidFill>
                  <a:srgbClr val="002060"/>
                </a:solidFill>
                <a:latin typeface="Times New Roman" panose="02020603050405020304" charset="0"/>
                <a:cs typeface="Times New Roman" panose="02020603050405020304" charset="0"/>
              </a:rPr>
              <a:t>∙2</a:t>
            </a:r>
            <a:r>
              <a:rPr lang="en-US" altLang="zh-CN" sz="2800" i="1" dirty="0">
                <a:solidFill>
                  <a:srgbClr val="002060"/>
                </a:solidFill>
                <a:latin typeface="Times New Roman" panose="02020603050405020304" charset="0"/>
                <a:cs typeface="Times New Roman" panose="02020603050405020304" charset="0"/>
              </a:rPr>
              <a:t>x</a:t>
            </a:r>
            <a:r>
              <a:rPr lang="en-US" altLang="zh-CN" sz="2800" dirty="0">
                <a:solidFill>
                  <a:srgbClr val="002060"/>
                </a:solidFill>
                <a:latin typeface="Times New Roman" panose="02020603050405020304" charset="0"/>
                <a:cs typeface="Times New Roman" panose="02020603050405020304" charset="0"/>
              </a:rPr>
              <a:t>=300</a:t>
            </a:r>
            <a:r>
              <a:rPr lang="en-US" altLang="zh-CN" sz="2800" dirty="0">
                <a:solidFill>
                  <a:srgbClr val="002060"/>
                </a:solidFill>
                <a:latin typeface="Times New Roman" panose="02020603050405020304" charset="0"/>
              </a:rPr>
              <a:t> </a:t>
            </a:r>
            <a:r>
              <a:rPr lang="zh-CN" altLang="en-US" sz="2800" dirty="0">
                <a:solidFill>
                  <a:srgbClr val="002060"/>
                </a:solidFill>
                <a:latin typeface="Times New Roman" panose="02020603050405020304" charset="0"/>
              </a:rPr>
              <a:t>，</a:t>
            </a:r>
            <a:endParaRPr lang="en-US" altLang="zh-CN" sz="2800" dirty="0">
              <a:solidFill>
                <a:srgbClr val="002060"/>
              </a:solidFill>
              <a:latin typeface="Times New Roman" panose="02020603050405020304" charset="0"/>
            </a:endParaRPr>
          </a:p>
          <a:p>
            <a:r>
              <a:rPr lang="en-US" altLang="zh-CN" sz="2800" dirty="0">
                <a:solidFill>
                  <a:srgbClr val="002060"/>
                </a:solidFill>
                <a:latin typeface="Times New Roman" panose="02020603050405020304" charset="0"/>
              </a:rPr>
              <a:t>            6</a:t>
            </a:r>
            <a:r>
              <a:rPr lang="en-US" altLang="zh-CN" sz="2800" i="1" dirty="0">
                <a:solidFill>
                  <a:srgbClr val="002060"/>
                </a:solidFill>
                <a:latin typeface="Times New Roman" panose="02020603050405020304" charset="0"/>
              </a:rPr>
              <a:t>x</a:t>
            </a:r>
            <a:r>
              <a:rPr lang="en-US" altLang="zh-CN" sz="2800" baseline="30000" dirty="0">
                <a:solidFill>
                  <a:srgbClr val="002060"/>
                </a:solidFill>
                <a:latin typeface="Times New Roman" panose="02020603050405020304" charset="0"/>
              </a:rPr>
              <a:t>2</a:t>
            </a:r>
            <a:r>
              <a:rPr lang="en-US" altLang="zh-CN" sz="2800" dirty="0">
                <a:solidFill>
                  <a:srgbClr val="002060"/>
                </a:solidFill>
                <a:latin typeface="Times New Roman" panose="02020603050405020304" charset="0"/>
              </a:rPr>
              <a:t>=300 </a:t>
            </a:r>
            <a:r>
              <a:rPr lang="zh-CN" altLang="en-US" sz="2800" dirty="0">
                <a:solidFill>
                  <a:srgbClr val="002060"/>
                </a:solidFill>
                <a:latin typeface="Times New Roman" panose="02020603050405020304" charset="0"/>
              </a:rPr>
              <a:t>，</a:t>
            </a:r>
          </a:p>
          <a:p>
            <a:r>
              <a:rPr lang="en-US" altLang="zh-CN" sz="2800" dirty="0">
                <a:solidFill>
                  <a:srgbClr val="002060"/>
                </a:solidFill>
                <a:latin typeface="Times New Roman" panose="02020603050405020304" charset="0"/>
              </a:rPr>
              <a:t>              </a:t>
            </a:r>
            <a:r>
              <a:rPr lang="en-US" altLang="zh-CN" sz="2800" i="1" dirty="0">
                <a:solidFill>
                  <a:srgbClr val="002060"/>
                </a:solidFill>
                <a:latin typeface="Times New Roman" panose="02020603050405020304" charset="0"/>
              </a:rPr>
              <a:t>x</a:t>
            </a:r>
            <a:r>
              <a:rPr lang="en-US" altLang="zh-CN" sz="2800" baseline="30000" dirty="0">
                <a:solidFill>
                  <a:srgbClr val="002060"/>
                </a:solidFill>
                <a:latin typeface="Times New Roman" panose="02020603050405020304" charset="0"/>
              </a:rPr>
              <a:t>2</a:t>
            </a:r>
            <a:r>
              <a:rPr lang="en-US" altLang="zh-CN" sz="2800" dirty="0">
                <a:solidFill>
                  <a:srgbClr val="002060"/>
                </a:solidFill>
                <a:latin typeface="Times New Roman" panose="02020603050405020304" charset="0"/>
              </a:rPr>
              <a:t>=50</a:t>
            </a:r>
            <a:r>
              <a:rPr lang="zh-CN" altLang="en-US" sz="2800" dirty="0">
                <a:solidFill>
                  <a:srgbClr val="002060"/>
                </a:solidFill>
                <a:latin typeface="Times New Roman" panose="02020603050405020304" charset="0"/>
              </a:rPr>
              <a:t>，</a:t>
            </a:r>
          </a:p>
          <a:p>
            <a:r>
              <a:rPr lang="en-US" altLang="zh-CN" sz="2800" dirty="0">
                <a:solidFill>
                  <a:srgbClr val="002060"/>
                </a:solidFill>
                <a:latin typeface="Times New Roman" panose="02020603050405020304" charset="0"/>
              </a:rPr>
              <a:t>　            </a:t>
            </a:r>
            <a:r>
              <a:rPr lang="en-US" altLang="zh-CN" sz="2800" i="1" dirty="0">
                <a:solidFill>
                  <a:srgbClr val="002060"/>
                </a:solidFill>
                <a:latin typeface="Times New Roman" panose="02020603050405020304" charset="0"/>
              </a:rPr>
              <a:t>x</a:t>
            </a:r>
            <a:r>
              <a:rPr lang="en-US" altLang="zh-CN" sz="2800" dirty="0">
                <a:solidFill>
                  <a:srgbClr val="002060"/>
                </a:solidFill>
                <a:latin typeface="Times New Roman" panose="02020603050405020304" charset="0"/>
              </a:rPr>
              <a:t>=      .                </a:t>
            </a:r>
            <a:br>
              <a:rPr lang="en-US" altLang="zh-CN" sz="2800" dirty="0">
                <a:solidFill>
                  <a:srgbClr val="002060"/>
                </a:solidFill>
                <a:latin typeface="Times New Roman" panose="02020603050405020304" charset="0"/>
              </a:rPr>
            </a:br>
            <a:r>
              <a:rPr lang="zh-CN" altLang="en-US" sz="2800" dirty="0">
                <a:solidFill>
                  <a:srgbClr val="002060"/>
                </a:solidFill>
                <a:latin typeface="Times New Roman" panose="02020603050405020304" charset="0"/>
              </a:rPr>
              <a:t>故长方形纸片的长为               </a:t>
            </a:r>
            <a:r>
              <a:rPr lang="en-US" altLang="zh-CN" sz="2800" dirty="0">
                <a:solidFill>
                  <a:srgbClr val="002060"/>
                </a:solidFill>
                <a:latin typeface="Times New Roman" panose="02020603050405020304" charset="0"/>
              </a:rPr>
              <a:t> </a:t>
            </a:r>
            <a:r>
              <a:rPr lang="zh-CN" altLang="en-US" sz="2800" dirty="0">
                <a:solidFill>
                  <a:srgbClr val="002060"/>
                </a:solidFill>
                <a:latin typeface="Times New Roman" panose="02020603050405020304" charset="0"/>
              </a:rPr>
              <a:t>，宽为      　       ．</a:t>
            </a:r>
          </a:p>
        </p:txBody>
      </p:sp>
      <p:graphicFrame>
        <p:nvGraphicFramePr>
          <p:cNvPr id="12291" name="Object 16"/>
          <p:cNvGraphicFramePr>
            <a:graphicFrameLocks noChangeAspect="1"/>
          </p:cNvGraphicFramePr>
          <p:nvPr/>
        </p:nvGraphicFramePr>
        <p:xfrm>
          <a:off x="6389765" y="3332770"/>
          <a:ext cx="1026498" cy="381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r:id="rId6" imgW="1676400" imgH="622300" progId="Equation.DSMT4">
                  <p:embed/>
                </p:oleObj>
              </mc:Choice>
              <mc:Fallback>
                <p:oleObj r:id="rId6" imgW="1676400" imgH="622300" progId="Equation.DSMT4">
                  <p:embed/>
                  <p:pic>
                    <p:nvPicPr>
                      <p:cNvPr id="0" name="图片 312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89765" y="3332770"/>
                        <a:ext cx="1026498" cy="38106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16"/>
          <p:cNvGraphicFramePr>
            <a:graphicFrameLocks noChangeAspect="1"/>
          </p:cNvGraphicFramePr>
          <p:nvPr/>
        </p:nvGraphicFramePr>
        <p:xfrm>
          <a:off x="4016649" y="3332366"/>
          <a:ext cx="1025525" cy="389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r:id="rId8" imgW="1638300" imgH="622300" progId="Equation.DSMT4">
                  <p:embed/>
                </p:oleObj>
              </mc:Choice>
              <mc:Fallback>
                <p:oleObj r:id="rId8" imgW="1638300" imgH="622300" progId="Equation.DSMT4">
                  <p:embed/>
                  <p:pic>
                    <p:nvPicPr>
                      <p:cNvPr id="0" name="图片 312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016649" y="3332366"/>
                        <a:ext cx="1025525" cy="3892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对象 1"/>
          <p:cNvGraphicFramePr>
            <a:graphicFrameLocks noChangeAspect="1"/>
          </p:cNvGraphicFramePr>
          <p:nvPr/>
        </p:nvGraphicFramePr>
        <p:xfrm>
          <a:off x="2425700" y="2917190"/>
          <a:ext cx="553085" cy="415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r:id="rId10" imgW="304800" imgH="228600" progId="Equation.DSMT4">
                  <p:embed/>
                </p:oleObj>
              </mc:Choice>
              <mc:Fallback>
                <p:oleObj r:id="rId10" imgW="304800" imgH="228600" progId="Equation.DSMT4">
                  <p:embed/>
                  <p:pic>
                    <p:nvPicPr>
                      <p:cNvPr id="0" name="图片 312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425700" y="2917190"/>
                        <a:ext cx="553085" cy="4152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753110" y="3869690"/>
            <a:ext cx="9613900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∵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charset="0"/>
              </a:rPr>
              <a:t>50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＞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charset="0"/>
              </a:rPr>
              <a:t>49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，得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＞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7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∴</a:t>
            </a:r>
            <a:r>
              <a:rPr kumimoji="0" lang="en-US" altLang="zh-CN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＞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3×7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＝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21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</a:t>
            </a:r>
            <a:endParaRPr kumimoji="0" lang="en-US" altLang="zh-CN" sz="28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即长方形纸片的长应该大于</a:t>
            </a:r>
            <a:r>
              <a:rPr kumimoji="0" lang="en-US" altLang="zh-CN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21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cm.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aphicFrame>
        <p:nvGraphicFramePr>
          <p:cNvPr id="12296" name="对象 8"/>
          <p:cNvGraphicFramePr>
            <a:graphicFrameLocks noChangeAspect="1"/>
          </p:cNvGraphicFramePr>
          <p:nvPr/>
        </p:nvGraphicFramePr>
        <p:xfrm>
          <a:off x="2984500" y="3941445"/>
          <a:ext cx="553085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r:id="rId12" imgW="304800" imgH="228600" progId="Equation.DSMT4">
                  <p:embed/>
                </p:oleObj>
              </mc:Choice>
              <mc:Fallback>
                <p:oleObj r:id="rId12" imgW="304800" imgH="228600" progId="Equation.DSMT4">
                  <p:embed/>
                  <p:pic>
                    <p:nvPicPr>
                      <p:cNvPr id="0" name="图片 3129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984500" y="3941445"/>
                        <a:ext cx="553085" cy="4159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7" name="对象 9"/>
          <p:cNvGraphicFramePr>
            <a:graphicFrameLocks noChangeAspect="1"/>
          </p:cNvGraphicFramePr>
          <p:nvPr/>
        </p:nvGraphicFramePr>
        <p:xfrm>
          <a:off x="4978653" y="3968000"/>
          <a:ext cx="699020" cy="389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r:id="rId14" imgW="1116965" imgH="622300" progId="Equation.DSMT4">
                  <p:embed/>
                </p:oleObj>
              </mc:Choice>
              <mc:Fallback>
                <p:oleObj r:id="rId14" imgW="1116965" imgH="622300" progId="Equation.DSMT4">
                  <p:embed/>
                  <p:pic>
                    <p:nvPicPr>
                      <p:cNvPr id="0" name="图片 3130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978653" y="3968000"/>
                        <a:ext cx="699020" cy="38940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1030698" y="5014137"/>
          <a:ext cx="1232512" cy="350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r:id="rId16" imgW="1968500" imgH="558800" progId="Equation.DSMT4">
                  <p:embed/>
                </p:oleObj>
              </mc:Choice>
              <mc:Fallback>
                <p:oleObj r:id="rId16" imgW="1968500" imgH="558800" progId="Equation.DSMT4">
                  <p:embed/>
                  <p:pic>
                    <p:nvPicPr>
                      <p:cNvPr id="0" name="图片 313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030698" y="5014137"/>
                        <a:ext cx="1232512" cy="35010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800735" y="4907280"/>
            <a:ext cx="9267825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cs typeface="+mn-ea"/>
              </a:rPr>
              <a:t>∵     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cs typeface="+mn-ea"/>
              </a:rPr>
              <a:t>,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cs typeface="+mn-ea"/>
              </a:rPr>
              <a:t> ∴正方形纸片的边长为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cs typeface="+mn-ea"/>
              </a:rPr>
              <a:t>20 cm.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cs typeface="+mn-ea"/>
              </a:rPr>
              <a:t>这样长方形纸片的长将大于正方形纸片的边长．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ea"/>
              <a:cs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cs typeface="+mn-ea"/>
              </a:rPr>
              <a:t>∴小丽不能用这块纸片裁出符合要求的纸片．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4045" y="1563638"/>
            <a:ext cx="7055916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什么是算数平方根？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194" y="2715895"/>
            <a:ext cx="9432349" cy="1461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根据算术平方根的概念如何求出非负数的算术平方根？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新课导入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08940" y="1100455"/>
            <a:ext cx="7817485" cy="31692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latin typeface="+mj-ea"/>
                <a:ea typeface="+mj-ea"/>
                <a:cs typeface="+mj-ea"/>
              </a:rPr>
              <a:t>学校要举行美术作品比赛, 小鸥很</a:t>
            </a:r>
          </a:p>
          <a:p>
            <a:r>
              <a:rPr lang="zh-CN" altLang="en-US" sz="4000">
                <a:latin typeface="+mj-ea"/>
                <a:ea typeface="+mj-ea"/>
                <a:cs typeface="+mj-ea"/>
              </a:rPr>
              <a:t>高兴, 他想裁出一块面积为25dm</a:t>
            </a:r>
            <a:r>
              <a:rPr lang="en-US" altLang="zh-CN" sz="4000" baseline="30000">
                <a:latin typeface="+mj-ea"/>
                <a:ea typeface="+mj-ea"/>
                <a:cs typeface="+mj-ea"/>
              </a:rPr>
              <a:t>2</a:t>
            </a:r>
            <a:r>
              <a:rPr lang="zh-CN" altLang="en-US" sz="4000">
                <a:latin typeface="+mj-ea"/>
                <a:ea typeface="+mj-ea"/>
                <a:cs typeface="+mj-ea"/>
              </a:rPr>
              <a:t>  的正方形画布, 画上自己的得意之作参加比赛, 这块正方形画布的边长应取多少？</a:t>
            </a:r>
          </a:p>
        </p:txBody>
      </p:sp>
      <p:sp>
        <p:nvSpPr>
          <p:cNvPr id="15" name="Text Box 6"/>
          <p:cNvSpPr txBox="1"/>
          <p:nvPr/>
        </p:nvSpPr>
        <p:spPr>
          <a:xfrm>
            <a:off x="1486535" y="4540250"/>
            <a:ext cx="15001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charset="0"/>
              </a:rPr>
              <a:t>5 dm</a:t>
            </a:r>
          </a:p>
        </p:txBody>
      </p:sp>
      <p:sp>
        <p:nvSpPr>
          <p:cNvPr id="17" name="Rectangle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62375" y="4540250"/>
            <a:ext cx="3600450" cy="70675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  <a:sym typeface="Wingdings" panose="05000000000000000000" pitchFamily="2" charset="2"/>
              </a:rPr>
              <a:t>因为  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  <a:sym typeface="Wingdings" panose="05000000000000000000" pitchFamily="2" charset="2"/>
              </a:rPr>
              <a:t> 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  <a:sym typeface="Wingdings" panose="05000000000000000000" pitchFamily="2" charset="2"/>
              </a:rPr>
              <a:t>5</a:t>
            </a:r>
            <a:r>
              <a:rPr kumimoji="0" lang="en-US" altLang="zh-CN" sz="4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  <a:sym typeface="Wingdings" panose="05000000000000000000" pitchFamily="2" charset="2"/>
              </a:rPr>
              <a:t>2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  <a:sym typeface="Wingdings" panose="05000000000000000000" pitchFamily="2" charset="2"/>
              </a:rPr>
              <a:t>=25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  <a:sym typeface="Wingdings" panose="05000000000000000000" pitchFamily="2" charset="2"/>
              </a:rPr>
              <a:t>。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  <a:sym typeface="Wingdings" panose="05000000000000000000" pitchFamily="2" charset="2"/>
            </a:endParaRP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801100" y="1100455"/>
            <a:ext cx="2614295" cy="2590165"/>
          </a:xfrm>
          <a:prstGeom prst="rect">
            <a:avLst/>
          </a:prstGeom>
          <a:ln w="50800" cmpd="sng">
            <a:solidFill>
              <a:schemeClr val="accent1">
                <a:shade val="50000"/>
              </a:schemeClr>
            </a:solidFill>
            <a:prstDash val="solid"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aphicFrame>
        <p:nvGraphicFramePr>
          <p:cNvPr id="1029" name="表格 1028"/>
          <p:cNvGraphicFramePr/>
          <p:nvPr>
            <p:custDataLst>
              <p:tags r:id="rId4"/>
            </p:custDataLst>
          </p:nvPr>
        </p:nvGraphicFramePr>
        <p:xfrm>
          <a:off x="1879600" y="2141538"/>
          <a:ext cx="8229600" cy="1744663"/>
        </p:xfrm>
        <a:graphic>
          <a:graphicData uri="http://schemas.openxmlformats.org/drawingml/2006/table">
            <a:tbl>
              <a:tblPr/>
              <a:tblGrid>
                <a:gridCol w="1371600"/>
                <a:gridCol w="1371600"/>
                <a:gridCol w="1371600"/>
                <a:gridCol w="1371600"/>
                <a:gridCol w="1373188"/>
                <a:gridCol w="1370012"/>
              </a:tblGrid>
              <a:tr h="866775"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400" dirty="0">
                          <a:latin typeface="微软雅黑" panose="020B0503020204020204" pitchFamily="34" charset="-122"/>
                        </a:rPr>
                        <a:t>正方形的面积</a:t>
                      </a: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dirty="0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dirty="0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 9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dirty="0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 16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dirty="0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36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dirty="0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 dirty="0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en-US" sz="2400" dirty="0">
                          <a:latin typeface="微软雅黑" panose="020B0503020204020204" pitchFamily="34" charset="-122"/>
                        </a:rPr>
                        <a:t>边长</a:t>
                      </a: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Text Box 27"/>
          <p:cNvSpPr txBox="1"/>
          <p:nvPr/>
        </p:nvSpPr>
        <p:spPr>
          <a:xfrm>
            <a:off x="3711575" y="3251200"/>
            <a:ext cx="338138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dirty="0">
                <a:solidFill>
                  <a:srgbClr val="0000CC"/>
                </a:solidFill>
                <a:latin typeface="Times New Roman" panose="02020603050405020304" charset="0"/>
              </a:rPr>
              <a:t>1</a:t>
            </a:r>
          </a:p>
        </p:txBody>
      </p:sp>
      <p:sp>
        <p:nvSpPr>
          <p:cNvPr id="14" name="Text Box 28"/>
          <p:cNvSpPr txBox="1"/>
          <p:nvPr/>
        </p:nvSpPr>
        <p:spPr>
          <a:xfrm>
            <a:off x="5168900" y="3244850"/>
            <a:ext cx="338138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dirty="0">
                <a:solidFill>
                  <a:srgbClr val="0000CC"/>
                </a:solidFill>
                <a:latin typeface="Times New Roman" panose="02020603050405020304" charset="0"/>
              </a:rPr>
              <a:t>3</a:t>
            </a:r>
          </a:p>
        </p:txBody>
      </p:sp>
      <p:sp>
        <p:nvSpPr>
          <p:cNvPr id="15" name="Text Box 29"/>
          <p:cNvSpPr txBox="1"/>
          <p:nvPr/>
        </p:nvSpPr>
        <p:spPr>
          <a:xfrm>
            <a:off x="6542088" y="3238500"/>
            <a:ext cx="338137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dirty="0">
                <a:solidFill>
                  <a:srgbClr val="0000CC"/>
                </a:solidFill>
                <a:latin typeface="Times New Roman" panose="02020603050405020304" charset="0"/>
              </a:rPr>
              <a:t>4</a:t>
            </a:r>
          </a:p>
        </p:txBody>
      </p:sp>
      <p:sp>
        <p:nvSpPr>
          <p:cNvPr id="16" name="Text Box 30"/>
          <p:cNvSpPr txBox="1"/>
          <p:nvPr/>
        </p:nvSpPr>
        <p:spPr>
          <a:xfrm>
            <a:off x="7915275" y="3255963"/>
            <a:ext cx="338138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dirty="0">
                <a:solidFill>
                  <a:srgbClr val="0000CC"/>
                </a:solidFill>
                <a:latin typeface="Times New Roman" panose="02020603050405020304" charset="0"/>
              </a:rPr>
              <a:t>6</a:t>
            </a:r>
          </a:p>
        </p:txBody>
      </p:sp>
      <p:sp>
        <p:nvSpPr>
          <p:cNvPr id="17" name="Text Box 35"/>
          <p:cNvSpPr txBox="1"/>
          <p:nvPr/>
        </p:nvSpPr>
        <p:spPr>
          <a:xfrm>
            <a:off x="1879283" y="4135438"/>
            <a:ext cx="8802687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000" dirty="0">
                <a:latin typeface="+mj-ea"/>
                <a:ea typeface="+mj-ea"/>
                <a:cs typeface="+mj-ea"/>
              </a:rPr>
              <a:t>上面这个问题</a:t>
            </a:r>
            <a:r>
              <a:rPr lang="en-US" altLang="zh-CN" sz="4000" dirty="0">
                <a:latin typeface="+mj-ea"/>
                <a:ea typeface="+mj-ea"/>
                <a:cs typeface="+mj-ea"/>
              </a:rPr>
              <a:t>, </a:t>
            </a:r>
            <a:r>
              <a:rPr lang="zh-CN" altLang="en-US" sz="4000" dirty="0">
                <a:latin typeface="+mj-ea"/>
                <a:ea typeface="+mj-ea"/>
                <a:cs typeface="+mj-ea"/>
              </a:rPr>
              <a:t>实际上是已知一个</a:t>
            </a:r>
            <a:r>
              <a:rPr lang="zh-CN" altLang="en-US" sz="4000" dirty="0">
                <a:solidFill>
                  <a:srgbClr val="FF0000"/>
                </a:solidFill>
                <a:latin typeface="+mj-ea"/>
                <a:ea typeface="+mj-ea"/>
                <a:cs typeface="+mj-ea"/>
              </a:rPr>
              <a:t>正数</a:t>
            </a:r>
            <a:r>
              <a:rPr lang="zh-CN" altLang="en-US" sz="4000" dirty="0">
                <a:latin typeface="+mj-ea"/>
                <a:ea typeface="+mj-ea"/>
                <a:cs typeface="+mj-ea"/>
              </a:rPr>
              <a:t>的平方</a:t>
            </a:r>
            <a:r>
              <a:rPr lang="en-US" altLang="zh-CN" sz="4000" dirty="0">
                <a:latin typeface="+mj-ea"/>
                <a:ea typeface="+mj-ea"/>
                <a:cs typeface="+mj-ea"/>
              </a:rPr>
              <a:t>, </a:t>
            </a:r>
            <a:r>
              <a:rPr lang="zh-CN" altLang="en-US" sz="4000" dirty="0">
                <a:latin typeface="+mj-ea"/>
                <a:ea typeface="+mj-ea"/>
                <a:cs typeface="+mj-ea"/>
                <a:sym typeface="微软雅黑" panose="020B0503020204020204" pitchFamily="34" charset="-122"/>
              </a:rPr>
              <a:t>求这个正数的问题。</a:t>
            </a:r>
            <a:endParaRPr lang="en-US" altLang="zh-CN" sz="4000" dirty="0">
              <a:latin typeface="+mj-ea"/>
              <a:ea typeface="+mj-ea"/>
              <a:cs typeface="+mj-ea"/>
            </a:endParaRPr>
          </a:p>
          <a:p>
            <a:pPr eaLnBrk="0" hangingPunct="0"/>
            <a:endParaRPr lang="en-US" altLang="zh-CN" sz="4000" dirty="0">
              <a:latin typeface="+mj-ea"/>
              <a:ea typeface="+mj-ea"/>
              <a:cs typeface="+mj-ea"/>
            </a:endParaRPr>
          </a:p>
        </p:txBody>
      </p:sp>
      <p:graphicFrame>
        <p:nvGraphicFramePr>
          <p:cNvPr id="18" name="Object 41"/>
          <p:cNvGraphicFramePr>
            <a:graphicFrameLocks noChangeAspect="1"/>
          </p:cNvGraphicFramePr>
          <p:nvPr/>
        </p:nvGraphicFramePr>
        <p:xfrm>
          <a:off x="9237663" y="2208213"/>
          <a:ext cx="430212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7" imgW="5486400" imgH="9448800" progId="Equation.3">
                  <p:embed/>
                </p:oleObj>
              </mc:Choice>
              <mc:Fallback>
                <p:oleObj r:id="rId7" imgW="5486400" imgH="9448800" progId="Equation.3">
                  <p:embed/>
                  <p:pic>
                    <p:nvPicPr>
                      <p:cNvPr id="0" name="图片 1024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237663" y="2208213"/>
                        <a:ext cx="430212" cy="715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9"/>
          <p:cNvGraphicFramePr>
            <a:graphicFrameLocks noChangeAspect="1"/>
          </p:cNvGraphicFramePr>
          <p:nvPr/>
        </p:nvGraphicFramePr>
        <p:xfrm>
          <a:off x="9305925" y="3119438"/>
          <a:ext cx="279400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r:id="rId9" imgW="130810" imgH="334645" progId="Equation.3">
                  <p:embed/>
                </p:oleObj>
              </mc:Choice>
              <mc:Fallback>
                <p:oleObj r:id="rId9" imgW="130810" imgH="334645" progId="Equation.3">
                  <p:embed/>
                  <p:pic>
                    <p:nvPicPr>
                      <p:cNvPr id="0" name="图片 1025"/>
                      <p:cNvPicPr>
                        <a:picLocks noChangeAspect="1"/>
                      </p:cNvPicPr>
                      <p:nvPr/>
                    </p:nvPicPr>
                    <p:blipFill>
                      <a:blip r:embed="rId10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9305925" y="3119438"/>
                        <a:ext cx="279400" cy="7000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7" name="文本框 1"/>
          <p:cNvSpPr txBox="1"/>
          <p:nvPr/>
        </p:nvSpPr>
        <p:spPr>
          <a:xfrm>
            <a:off x="1000125" y="1292225"/>
            <a:ext cx="19869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000" dirty="0">
                <a:latin typeface="+mj-ea"/>
                <a:ea typeface="+mj-ea"/>
                <a:cs typeface="+mj-ea"/>
              </a:rPr>
              <a:t>填表</a:t>
            </a:r>
            <a:r>
              <a:rPr lang="en-US" altLang="zh-CN" sz="4000" dirty="0">
                <a:latin typeface="+mj-ea"/>
                <a:ea typeface="+mj-ea"/>
                <a:cs typeface="+mj-ea"/>
              </a:rPr>
              <a:t>: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4581" name="内容占位符 2"/>
          <p:cNvSpPr txBox="1"/>
          <p:nvPr/>
        </p:nvSpPr>
        <p:spPr>
          <a:xfrm>
            <a:off x="207645" y="1010920"/>
            <a:ext cx="11262360" cy="141541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228600" indent="-228600" eaLnBrk="0" hangingPunct="0">
              <a:lnSpc>
                <a:spcPts val="4500"/>
              </a:lnSpc>
              <a:spcBef>
                <a:spcPts val="1000"/>
              </a:spcBef>
            </a:pP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一般地</a:t>
            </a: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如果一个正数的平方等于</a:t>
            </a: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a,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即 </a:t>
            </a: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en-US" altLang="zh-CN" sz="4000" b="1" baseline="30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= a , 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那么这个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正数</a:t>
            </a:r>
            <a:r>
              <a:rPr lang="en-US" altLang="zh-CN" sz="4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叫做</a:t>
            </a: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算术平方根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 </a:t>
            </a:r>
            <a:endParaRPr lang="en-US" altLang="zh-CN" sz="40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8600" indent="-228600" eaLnBrk="0" hangingPunct="0">
              <a:lnSpc>
                <a:spcPts val="4500"/>
              </a:lnSpc>
              <a:spcBef>
                <a:spcPts val="1000"/>
              </a:spcBef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6570" y="2355215"/>
            <a:ext cx="47802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的算术平方根记为</a:t>
            </a: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: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b="1" dirty="0">
                <a:latin typeface="Times New Roman" panose="02020603050405020304" charset="0"/>
                <a:sym typeface="+mn-ea"/>
              </a:rPr>
              <a:t> </a:t>
            </a:r>
            <a:endParaRPr lang="zh-CN" altLang="en-US"/>
          </a:p>
        </p:txBody>
      </p:sp>
      <p:pic>
        <p:nvPicPr>
          <p:cNvPr id="7" name="图片 6" descr="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83020" y="3700780"/>
            <a:ext cx="1169670" cy="978535"/>
          </a:xfrm>
          <a:prstGeom prst="rect">
            <a:avLst/>
          </a:prstGeom>
        </p:spPr>
      </p:pic>
      <p:pic>
        <p:nvPicPr>
          <p:cNvPr id="12" name="图片 11" descr="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96835" y="3846830"/>
            <a:ext cx="2264410" cy="83185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407410" y="3183890"/>
            <a:ext cx="37915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2</a:t>
            </a:r>
            <a:r>
              <a:rPr lang="zh-CN" altLang="zh-CN" sz="2400" b="1"/>
              <a:t>表示</a:t>
            </a:r>
            <a:r>
              <a:rPr lang="zh-CN" altLang="zh-CN" sz="3200" b="1">
                <a:solidFill>
                  <a:srgbClr val="0000FF"/>
                </a:solidFill>
              </a:rPr>
              <a:t>根指数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169035" y="3767455"/>
            <a:ext cx="5069840" cy="582930"/>
            <a:chOff x="2180" y="6159"/>
            <a:chExt cx="7984" cy="918"/>
          </a:xfrm>
        </p:grpSpPr>
        <p:sp>
          <p:nvSpPr>
            <p:cNvPr id="17" name="文本框 16"/>
            <p:cNvSpPr txBox="1"/>
            <p:nvPr/>
          </p:nvSpPr>
          <p:spPr>
            <a:xfrm>
              <a:off x="2180" y="6159"/>
              <a:ext cx="798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/>
                <a:t>“      ”</a:t>
              </a:r>
              <a:r>
                <a:rPr lang="zh-CN" altLang="en-US" sz="2400" b="1"/>
                <a:t>叫做</a:t>
              </a:r>
              <a:r>
                <a:rPr lang="zh-CN" altLang="en-US" sz="3200" b="1">
                  <a:solidFill>
                    <a:srgbClr val="0000FF"/>
                  </a:solidFill>
                </a:rPr>
                <a:t>根号（开方号）</a:t>
              </a:r>
            </a:p>
          </p:txBody>
        </p:sp>
        <p:graphicFrame>
          <p:nvGraphicFramePr>
            <p:cNvPr id="18" name="对象 17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2718" y="6251"/>
            <a:ext cx="778" cy="7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9" r:id="rId7" imgW="5486400" imgH="5181600" progId="Equation.DSMT4">
                    <p:embed/>
                  </p:oleObj>
                </mc:Choice>
                <mc:Fallback>
                  <p:oleObj r:id="rId7" imgW="5486400" imgH="5181600" progId="Equation.DSMT4">
                    <p:embed/>
                    <p:pic>
                      <p:nvPicPr>
                        <p:cNvPr id="0" name="图片 2048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718" y="6251"/>
                          <a:ext cx="778" cy="73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组合 23"/>
          <p:cNvGrpSpPr/>
          <p:nvPr/>
        </p:nvGrpSpPr>
        <p:grpSpPr>
          <a:xfrm>
            <a:off x="1527810" y="4292600"/>
            <a:ext cx="5516245" cy="845185"/>
            <a:chOff x="2180" y="6986"/>
            <a:chExt cx="8687" cy="1331"/>
          </a:xfrm>
        </p:grpSpPr>
        <p:graphicFrame>
          <p:nvGraphicFramePr>
            <p:cNvPr id="19" name="对象 18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2718" y="6986"/>
            <a:ext cx="1405" cy="13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0" r:id="rId9" imgW="5791200" imgH="5486400" progId="Equation.DSMT4">
                    <p:embed/>
                  </p:oleObj>
                </mc:Choice>
                <mc:Fallback>
                  <p:oleObj r:id="rId9" imgW="5791200" imgH="5486400" progId="Equation.DSMT4">
                    <p:embed/>
                    <p:pic>
                      <p:nvPicPr>
                        <p:cNvPr id="0" name="图片 2049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718" y="6986"/>
                          <a:ext cx="1405" cy="1331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文本框 19"/>
            <p:cNvSpPr txBox="1"/>
            <p:nvPr/>
          </p:nvSpPr>
          <p:spPr>
            <a:xfrm>
              <a:off x="2180" y="7091"/>
              <a:ext cx="8687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/>
                <a:t>“       ”</a:t>
              </a:r>
              <a:r>
                <a:rPr lang="zh-CN" altLang="en-US" sz="2400" b="1"/>
                <a:t>读作：</a:t>
              </a:r>
              <a:r>
                <a:rPr lang="zh-CN" altLang="en-US" sz="3200" b="1">
                  <a:solidFill>
                    <a:srgbClr val="0000FF"/>
                  </a:solidFill>
                </a:rPr>
                <a:t>二次根号</a:t>
              </a:r>
              <a:r>
                <a:rPr lang="en-US" altLang="zh-CN" sz="3200" b="1">
                  <a:solidFill>
                    <a:srgbClr val="0000FF"/>
                  </a:solidFill>
                </a:rPr>
                <a:t>a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449705" y="5011420"/>
            <a:ext cx="4262755" cy="707390"/>
            <a:chOff x="10513" y="5240"/>
            <a:chExt cx="6713" cy="1114"/>
          </a:xfrm>
        </p:grpSpPr>
        <p:sp>
          <p:nvSpPr>
            <p:cNvPr id="21" name="文本框 20"/>
            <p:cNvSpPr txBox="1"/>
            <p:nvPr/>
          </p:nvSpPr>
          <p:spPr>
            <a:xfrm>
              <a:off x="10513" y="5240"/>
              <a:ext cx="4208" cy="111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en-US" altLang="zh-CN" sz="4000" b="1" dirty="0">
                  <a:solidFill>
                    <a:srgbClr val="FF0000"/>
                  </a:solidFill>
                  <a:latin typeface="Times New Roman" panose="02020603050405020304" charset="0"/>
                  <a:sym typeface="+mn-ea"/>
                </a:rPr>
                <a:t>a</a:t>
              </a:r>
              <a:r>
                <a:rPr lang="zh-CN" altLang="en-US" sz="2400" b="1" dirty="0">
                  <a:latin typeface="Times New Roman" panose="02020603050405020304" charset="0"/>
                  <a:sym typeface="+mn-ea"/>
                </a:rPr>
                <a:t>叫做</a:t>
              </a:r>
              <a:r>
                <a:rPr lang="zh-CN" altLang="en-US" sz="3200" b="1" dirty="0">
                  <a:solidFill>
                    <a:srgbClr val="0000FF"/>
                  </a:solidFill>
                  <a:latin typeface="Times New Roman" panose="02020603050405020304" charset="0"/>
                  <a:sym typeface="+mn-ea"/>
                </a:rPr>
                <a:t>被开方数</a:t>
              </a:r>
            </a:p>
          </p:txBody>
        </p:sp>
        <p:graphicFrame>
          <p:nvGraphicFramePr>
            <p:cNvPr id="22" name="对象 21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14721" y="5240"/>
            <a:ext cx="2505" cy="11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1" r:id="rId11" imgW="10972800" imgH="4876800" progId="Equation.DSMT4">
                    <p:embed/>
                  </p:oleObj>
                </mc:Choice>
                <mc:Fallback>
                  <p:oleObj r:id="rId11" imgW="10972800" imgH="4876800" progId="Equation.DSMT4">
                    <p:embed/>
                    <p:pic>
                      <p:nvPicPr>
                        <p:cNvPr id="0" name="图片 205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4721" y="5240"/>
                          <a:ext cx="2505" cy="111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组合 26"/>
          <p:cNvGrpSpPr/>
          <p:nvPr/>
        </p:nvGrpSpPr>
        <p:grpSpPr>
          <a:xfrm>
            <a:off x="255270" y="5884545"/>
            <a:ext cx="9706610" cy="668020"/>
            <a:chOff x="402" y="9267"/>
            <a:chExt cx="15286" cy="1052"/>
          </a:xfrm>
        </p:grpSpPr>
        <p:sp>
          <p:nvSpPr>
            <p:cNvPr id="39" name="Text Box 23"/>
            <p:cNvSpPr txBox="1">
              <a:spLocks noChangeArrowheads="1"/>
            </p:cNvSpPr>
            <p:nvPr/>
          </p:nvSpPr>
          <p:spPr bwMode="auto">
            <a:xfrm>
              <a:off x="402" y="9267"/>
              <a:ext cx="15286" cy="10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ts val="45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　　</a:t>
              </a:r>
              <a:r>
                <a: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规定</a:t>
              </a: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: </a:t>
              </a: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0</a:t>
              </a:r>
              <a:r>
                <a: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的算术平方根是</a:t>
              </a: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0 </a:t>
              </a:r>
              <a:r>
                <a:rPr kumimoji="0" lang="zh-CN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即：          </a:t>
              </a:r>
              <a:r>
                <a: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。</a:t>
              </a:r>
            </a:p>
          </p:txBody>
        </p:sp>
        <p:graphicFrame>
          <p:nvGraphicFramePr>
            <p:cNvPr id="26" name="对象 25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11490" y="9267"/>
            <a:ext cx="2048" cy="10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2" r:id="rId13" imgW="10972800" imgH="5486400" progId="Equation.DSMT4">
                    <p:embed/>
                  </p:oleObj>
                </mc:Choice>
                <mc:Fallback>
                  <p:oleObj r:id="rId13" imgW="10972800" imgH="5486400" progId="Equation.DSMT4">
                    <p:embed/>
                    <p:pic>
                      <p:nvPicPr>
                        <p:cNvPr id="0" name="图片 205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11490" y="9267"/>
                          <a:ext cx="2048" cy="102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758081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930275" y="1767840"/>
            <a:ext cx="9144000" cy="1595120"/>
            <a:chOff x="1465" y="2784"/>
            <a:chExt cx="14400" cy="2512"/>
          </a:xfrm>
        </p:grpSpPr>
        <p:sp>
          <p:nvSpPr>
            <p:cNvPr id="2053" name="内容占位符 2"/>
            <p:cNvSpPr txBox="1"/>
            <p:nvPr/>
          </p:nvSpPr>
          <p:spPr>
            <a:xfrm>
              <a:off x="1895" y="2784"/>
              <a:ext cx="12960" cy="10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eaLnBrk="0" hangingPunct="0"/>
              <a:r>
                <a:rPr lang="zh-CN" altLang="en-US" sz="4000" dirty="0">
                  <a:solidFill>
                    <a:srgbClr val="FF0000"/>
                  </a:solidFill>
                  <a:latin typeface="+mj-ea"/>
                  <a:ea typeface="+mj-ea"/>
                  <a:cs typeface="+mj-ea"/>
                </a:rPr>
                <a:t>例</a:t>
              </a:r>
              <a:r>
                <a:rPr lang="en-US" altLang="zh-CN" sz="4000" dirty="0">
                  <a:solidFill>
                    <a:srgbClr val="FF0000"/>
                  </a:solidFill>
                  <a:latin typeface="+mj-ea"/>
                  <a:ea typeface="+mj-ea"/>
                  <a:cs typeface="+mj-ea"/>
                </a:rPr>
                <a:t>1</a:t>
              </a:r>
              <a:r>
                <a:rPr lang="zh-CN" altLang="en-US" sz="4000" dirty="0">
                  <a:solidFill>
                    <a:srgbClr val="FF0000"/>
                  </a:solidFill>
                  <a:latin typeface="+mj-ea"/>
                  <a:ea typeface="+mj-ea"/>
                  <a:cs typeface="+mj-ea"/>
                </a:rPr>
                <a:t>：</a:t>
              </a:r>
              <a:r>
                <a:rPr lang="zh-CN" altLang="en-US" sz="4000" dirty="0">
                  <a:latin typeface="+mj-ea"/>
                  <a:ea typeface="+mj-ea"/>
                  <a:cs typeface="+mj-ea"/>
                </a:rPr>
                <a:t>求下列各数的算术平方根</a:t>
              </a:r>
              <a:r>
                <a:rPr lang="en-US" altLang="zh-CN" sz="2400" dirty="0">
                  <a:latin typeface="Times New Roman" panose="02020603050405020304" charset="0"/>
                </a:rPr>
                <a:t>.</a:t>
              </a:r>
              <a:endParaRPr lang="zh-CN" altLang="en-US" sz="2400" dirty="0">
                <a:latin typeface="Times New Roman" panose="02020603050405020304" charset="0"/>
              </a:endParaRPr>
            </a:p>
            <a:p>
              <a:pPr eaLnBrk="0" hangingPunct="0"/>
              <a:endParaRPr lang="en-US" altLang="zh-CN" sz="2400" dirty="0">
                <a:latin typeface="Times New Roman" panose="02020603050405020304" charset="0"/>
              </a:endParaRPr>
            </a:p>
            <a:p>
              <a:pPr eaLnBrk="0" hangingPunct="0"/>
              <a:endParaRPr lang="zh-CN" altLang="en-US" sz="2400" dirty="0">
                <a:latin typeface="Times New Roman" panose="02020603050405020304" charset="0"/>
              </a:endParaRPr>
            </a:p>
          </p:txBody>
        </p:sp>
        <p:sp>
          <p:nvSpPr>
            <p:cNvPr id="2054" name="内容占位符 2"/>
            <p:cNvSpPr txBox="1"/>
            <p:nvPr/>
          </p:nvSpPr>
          <p:spPr>
            <a:xfrm>
              <a:off x="1465" y="4045"/>
              <a:ext cx="14400" cy="1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eaLnBrk="0" hangingPunct="0"/>
              <a:r>
                <a:rPr lang="zh-CN" altLang="en-US" sz="4000" dirty="0">
                  <a:latin typeface="Times New Roman" panose="02020603050405020304" charset="0"/>
                </a:rPr>
                <a:t>（</a:t>
              </a:r>
              <a:r>
                <a:rPr lang="en-US" altLang="zh-CN" sz="4000" dirty="0">
                  <a:latin typeface="Times New Roman" panose="02020603050405020304" charset="0"/>
                </a:rPr>
                <a:t>1</a:t>
              </a:r>
              <a:r>
                <a:rPr lang="zh-CN" altLang="en-US" sz="4000" dirty="0">
                  <a:latin typeface="Times New Roman" panose="02020603050405020304" charset="0"/>
                </a:rPr>
                <a:t>）      </a:t>
              </a:r>
              <a:r>
                <a:rPr lang="en-US" altLang="zh-CN" sz="4000" dirty="0">
                  <a:latin typeface="Times New Roman" panose="02020603050405020304" charset="0"/>
                </a:rPr>
                <a:t>;   </a:t>
              </a:r>
              <a:r>
                <a:rPr lang="zh-CN" altLang="en-US" sz="4000" dirty="0">
                  <a:latin typeface="Times New Roman" panose="02020603050405020304" charset="0"/>
                </a:rPr>
                <a:t>（</a:t>
              </a:r>
              <a:r>
                <a:rPr lang="en-US" altLang="zh-CN" sz="4000" dirty="0">
                  <a:latin typeface="Times New Roman" panose="02020603050405020304" charset="0"/>
                </a:rPr>
                <a:t>2</a:t>
              </a:r>
              <a:r>
                <a:rPr lang="zh-CN" altLang="en-US" sz="4000" dirty="0">
                  <a:latin typeface="Times New Roman" panose="02020603050405020304" charset="0"/>
                </a:rPr>
                <a:t>）        </a:t>
              </a:r>
              <a:r>
                <a:rPr lang="en-US" altLang="zh-CN" sz="4000" dirty="0">
                  <a:latin typeface="Times New Roman" panose="02020603050405020304" charset="0"/>
                </a:rPr>
                <a:t>; </a:t>
              </a:r>
              <a:r>
                <a:rPr lang="zh-CN" altLang="en-US" sz="4000" dirty="0">
                  <a:latin typeface="Times New Roman" panose="02020603050405020304" charset="0"/>
                </a:rPr>
                <a:t>（</a:t>
              </a:r>
              <a:r>
                <a:rPr lang="en-US" altLang="zh-CN" sz="4000" dirty="0">
                  <a:latin typeface="Times New Roman" panose="02020603050405020304" charset="0"/>
                </a:rPr>
                <a:t>3</a:t>
              </a:r>
              <a:r>
                <a:rPr lang="zh-CN" altLang="en-US" sz="4000" dirty="0">
                  <a:latin typeface="Times New Roman" panose="02020603050405020304" charset="0"/>
                </a:rPr>
                <a:t>）           　</a:t>
              </a:r>
              <a:endParaRPr lang="en-US" altLang="zh-CN" sz="4000" dirty="0">
                <a:latin typeface="Times New Roman" panose="02020603050405020304" charset="0"/>
              </a:endParaRPr>
            </a:p>
          </p:txBody>
        </p:sp>
        <p:pic>
          <p:nvPicPr>
            <p:cNvPr id="2055" name="Picture 5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79" y="4171"/>
              <a:ext cx="1325" cy="93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56" name="Picture 6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581" y="3804"/>
              <a:ext cx="1224" cy="149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57" name="Picture 7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673" y="4182"/>
              <a:ext cx="2376" cy="93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068" name="内容占位符 2"/>
          <p:cNvSpPr txBox="1"/>
          <p:nvPr/>
        </p:nvSpPr>
        <p:spPr>
          <a:xfrm>
            <a:off x="188595" y="3024505"/>
            <a:ext cx="12070080" cy="210502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charset="0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cs typeface="+mj-ea"/>
              </a:rPr>
              <a:t>解：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+mj-ea"/>
                <a:ea typeface="+mj-ea"/>
                <a:cs typeface="+mj-ea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latin typeface="+mj-ea"/>
                <a:ea typeface="+mj-ea"/>
                <a:cs typeface="+mj-ea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latin typeface="+mj-ea"/>
                <a:ea typeface="+mj-ea"/>
                <a:cs typeface="+mj-ea"/>
              </a:rPr>
              <a:t>）</a:t>
            </a:r>
            <a:r>
              <a:rPr lang="zh-CN" altLang="en-US" sz="3200" b="1" dirty="0">
                <a:latin typeface="+mj-ea"/>
                <a:ea typeface="+mj-ea"/>
                <a:cs typeface="+mj-ea"/>
              </a:rPr>
              <a:t>因为 </a:t>
            </a:r>
            <a:r>
              <a:rPr lang="en-US" altLang="zh-CN" sz="3200" b="1" dirty="0">
                <a:latin typeface="+mj-ea"/>
                <a:ea typeface="+mj-ea"/>
                <a:cs typeface="+mj-ea"/>
              </a:rPr>
              <a:t>_______</a:t>
            </a:r>
            <a:r>
              <a:rPr lang="zh-CN" altLang="en-US" sz="3200" b="1" dirty="0">
                <a:latin typeface="+mj-ea"/>
                <a:ea typeface="+mj-ea"/>
                <a:cs typeface="+mj-ea"/>
              </a:rPr>
              <a:t>，所以</a:t>
            </a:r>
            <a:r>
              <a:rPr lang="en-US" altLang="zh-CN" sz="3200" b="1" dirty="0">
                <a:latin typeface="+mj-ea"/>
                <a:ea typeface="+mj-ea"/>
                <a:cs typeface="+mj-ea"/>
              </a:rPr>
              <a:t>____</a:t>
            </a:r>
            <a:r>
              <a:rPr lang="zh-CN" altLang="en-US" sz="3200" b="1" dirty="0">
                <a:latin typeface="+mj-ea"/>
                <a:ea typeface="+mj-ea"/>
                <a:cs typeface="+mj-ea"/>
              </a:rPr>
              <a:t>的算术平方根是</a:t>
            </a:r>
            <a:r>
              <a:rPr lang="en-US" altLang="zh-CN" sz="3200" b="1" dirty="0">
                <a:latin typeface="+mj-ea"/>
                <a:ea typeface="+mj-ea"/>
                <a:cs typeface="+mj-ea"/>
              </a:rPr>
              <a:t>____ </a:t>
            </a:r>
            <a:r>
              <a:rPr lang="zh-CN" altLang="en-US" sz="3200" b="1" dirty="0">
                <a:latin typeface="+mj-ea"/>
                <a:ea typeface="+mj-ea"/>
                <a:cs typeface="+mj-ea"/>
              </a:rPr>
              <a:t>，即</a:t>
            </a:r>
            <a:r>
              <a:rPr lang="en-US" altLang="zh-CN" sz="3200" b="1" dirty="0">
                <a:latin typeface="+mj-ea"/>
                <a:ea typeface="+mj-ea"/>
                <a:cs typeface="+mj-ea"/>
              </a:rPr>
              <a:t>_________</a:t>
            </a:r>
            <a:r>
              <a:rPr lang="zh-CN" altLang="en-US" sz="3200" b="1" dirty="0">
                <a:latin typeface="+mj-ea"/>
                <a:ea typeface="+mj-ea"/>
                <a:cs typeface="+mj-ea"/>
              </a:rPr>
              <a:t>。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+mj-ea"/>
                <a:ea typeface="+mj-ea"/>
                <a:cs typeface="+mj-ea"/>
                <a:sym typeface="+mn-ea"/>
              </a:rPr>
              <a:t>（</a:t>
            </a:r>
            <a:r>
              <a:rPr lang="en-US" altLang="zh-CN" sz="3200" b="1" dirty="0">
                <a:latin typeface="+mj-ea"/>
                <a:ea typeface="+mj-ea"/>
                <a:cs typeface="+mj-ea"/>
                <a:sym typeface="+mn-ea"/>
              </a:rPr>
              <a:t>2</a:t>
            </a:r>
            <a:r>
              <a:rPr lang="zh-CN" altLang="en-US" sz="3200" b="1" dirty="0">
                <a:latin typeface="+mj-ea"/>
                <a:ea typeface="+mj-ea"/>
                <a:cs typeface="+mj-ea"/>
                <a:sym typeface="+mn-ea"/>
              </a:rPr>
              <a:t>）因为 </a:t>
            </a:r>
            <a:r>
              <a:rPr lang="en-US" altLang="zh-CN" sz="3200" b="1" dirty="0">
                <a:latin typeface="+mj-ea"/>
                <a:ea typeface="+mj-ea"/>
                <a:cs typeface="+mj-ea"/>
                <a:sym typeface="+mn-ea"/>
              </a:rPr>
              <a:t>_______</a:t>
            </a:r>
            <a:r>
              <a:rPr lang="zh-CN" altLang="en-US" sz="3200" b="1" dirty="0">
                <a:latin typeface="+mj-ea"/>
                <a:ea typeface="+mj-ea"/>
                <a:cs typeface="+mj-ea"/>
                <a:sym typeface="+mn-ea"/>
              </a:rPr>
              <a:t>，所以</a:t>
            </a:r>
            <a:r>
              <a:rPr lang="en-US" altLang="zh-CN" sz="3200" b="1" dirty="0">
                <a:latin typeface="+mj-ea"/>
                <a:ea typeface="+mj-ea"/>
                <a:cs typeface="+mj-ea"/>
                <a:sym typeface="+mn-ea"/>
              </a:rPr>
              <a:t>____</a:t>
            </a:r>
            <a:r>
              <a:rPr lang="zh-CN" altLang="en-US" sz="3200" b="1" dirty="0">
                <a:latin typeface="+mj-ea"/>
                <a:ea typeface="+mj-ea"/>
                <a:cs typeface="+mj-ea"/>
                <a:sym typeface="+mn-ea"/>
              </a:rPr>
              <a:t>的算术平方根是</a:t>
            </a:r>
            <a:r>
              <a:rPr lang="en-US" altLang="zh-CN" sz="3200" b="1" dirty="0">
                <a:latin typeface="+mj-ea"/>
                <a:ea typeface="+mj-ea"/>
                <a:cs typeface="+mj-ea"/>
                <a:sym typeface="+mn-ea"/>
              </a:rPr>
              <a:t>____ </a:t>
            </a:r>
            <a:r>
              <a:rPr lang="zh-CN" altLang="en-US" sz="3200" b="1" dirty="0">
                <a:latin typeface="+mj-ea"/>
                <a:ea typeface="+mj-ea"/>
                <a:cs typeface="+mj-ea"/>
                <a:sym typeface="+mn-ea"/>
              </a:rPr>
              <a:t>，即</a:t>
            </a:r>
            <a:r>
              <a:rPr lang="en-US" altLang="zh-CN" sz="3200" b="1" dirty="0">
                <a:latin typeface="+mj-ea"/>
                <a:ea typeface="+mj-ea"/>
                <a:cs typeface="+mj-ea"/>
                <a:sym typeface="+mn-ea"/>
              </a:rPr>
              <a:t>_________</a:t>
            </a:r>
            <a:r>
              <a:rPr lang="zh-CN" altLang="en-US" sz="3200" b="1" dirty="0">
                <a:latin typeface="+mj-ea"/>
                <a:ea typeface="+mj-ea"/>
                <a:cs typeface="+mj-ea"/>
                <a:sym typeface="+mn-ea"/>
              </a:rPr>
              <a:t>。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+mj-ea"/>
                <a:ea typeface="+mj-ea"/>
                <a:cs typeface="+mj-ea"/>
                <a:sym typeface="+mn-ea"/>
              </a:rPr>
              <a:t>（</a:t>
            </a:r>
            <a:r>
              <a:rPr lang="en-US" altLang="zh-CN" sz="3200" b="1" dirty="0">
                <a:latin typeface="+mj-ea"/>
                <a:ea typeface="+mj-ea"/>
                <a:cs typeface="+mj-ea"/>
                <a:sym typeface="+mn-ea"/>
              </a:rPr>
              <a:t>3</a:t>
            </a:r>
            <a:r>
              <a:rPr lang="zh-CN" altLang="en-US" sz="3200" b="1" dirty="0">
                <a:latin typeface="+mj-ea"/>
                <a:ea typeface="+mj-ea"/>
                <a:cs typeface="+mj-ea"/>
                <a:sym typeface="+mn-ea"/>
              </a:rPr>
              <a:t>）因为 </a:t>
            </a:r>
            <a:r>
              <a:rPr lang="en-US" altLang="zh-CN" sz="3200" b="1" dirty="0">
                <a:latin typeface="+mj-ea"/>
                <a:ea typeface="+mj-ea"/>
                <a:cs typeface="+mj-ea"/>
                <a:sym typeface="+mn-ea"/>
              </a:rPr>
              <a:t>_______</a:t>
            </a:r>
            <a:r>
              <a:rPr lang="zh-CN" altLang="en-US" sz="3200" b="1" dirty="0">
                <a:latin typeface="+mj-ea"/>
                <a:ea typeface="+mj-ea"/>
                <a:cs typeface="+mj-ea"/>
                <a:sym typeface="+mn-ea"/>
              </a:rPr>
              <a:t>，所以</a:t>
            </a:r>
            <a:r>
              <a:rPr lang="en-US" altLang="zh-CN" sz="3200" b="1" dirty="0">
                <a:latin typeface="+mj-ea"/>
                <a:ea typeface="+mj-ea"/>
                <a:cs typeface="+mj-ea"/>
                <a:sym typeface="+mn-ea"/>
              </a:rPr>
              <a:t>____</a:t>
            </a:r>
            <a:r>
              <a:rPr lang="zh-CN" altLang="en-US" sz="3200" b="1" dirty="0">
                <a:latin typeface="+mj-ea"/>
                <a:ea typeface="+mj-ea"/>
                <a:cs typeface="+mj-ea"/>
                <a:sym typeface="+mn-ea"/>
              </a:rPr>
              <a:t>的算术平方根是</a:t>
            </a:r>
            <a:r>
              <a:rPr lang="en-US" altLang="zh-CN" sz="3200" b="1" dirty="0">
                <a:latin typeface="+mj-ea"/>
                <a:ea typeface="+mj-ea"/>
                <a:cs typeface="+mj-ea"/>
                <a:sym typeface="+mn-ea"/>
              </a:rPr>
              <a:t>____ </a:t>
            </a:r>
            <a:r>
              <a:rPr lang="zh-CN" altLang="en-US" sz="3200" b="1" dirty="0">
                <a:latin typeface="+mj-ea"/>
                <a:ea typeface="+mj-ea"/>
                <a:cs typeface="+mj-ea"/>
                <a:sym typeface="+mn-ea"/>
              </a:rPr>
              <a:t>，即</a:t>
            </a:r>
            <a:r>
              <a:rPr lang="en-US" altLang="zh-CN" sz="3200" b="1" dirty="0">
                <a:latin typeface="+mj-ea"/>
                <a:ea typeface="+mj-ea"/>
                <a:cs typeface="+mj-ea"/>
                <a:sym typeface="+mn-ea"/>
              </a:rPr>
              <a:t>_________</a:t>
            </a:r>
            <a:r>
              <a:rPr lang="zh-CN" altLang="en-US" sz="3200" b="1" dirty="0">
                <a:latin typeface="+mj-ea"/>
                <a:ea typeface="+mj-ea"/>
                <a:cs typeface="+mj-ea"/>
                <a:sym typeface="+mn-ea"/>
              </a:rPr>
              <a:t>。</a:t>
            </a:r>
            <a:endParaRPr lang="zh-CN" altLang="en-US" sz="3200" b="1" dirty="0">
              <a:latin typeface="+mj-ea"/>
              <a:ea typeface="+mj-ea"/>
              <a:cs typeface="+mj-ea"/>
            </a:endParaRPr>
          </a:p>
          <a:p>
            <a:pPr eaLnBrk="0" hangingPunct="0">
              <a:lnSpc>
                <a:spcPct val="150000"/>
              </a:lnSpc>
            </a:pPr>
            <a:endParaRPr lang="zh-CN" altLang="en-US" sz="3200" dirty="0">
              <a:latin typeface="+mj-ea"/>
              <a:ea typeface="+mj-ea"/>
              <a:cs typeface="+mj-ea"/>
            </a:endParaRPr>
          </a:p>
          <a:p>
            <a:pPr eaLnBrk="0" hangingPunct="0">
              <a:lnSpc>
                <a:spcPct val="150000"/>
              </a:lnSpc>
            </a:pPr>
            <a:endParaRPr lang="zh-CN" altLang="en-US" sz="3200" dirty="0">
              <a:latin typeface="+mj-ea"/>
              <a:ea typeface="+mj-ea"/>
              <a:cs typeface="+mj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88595" y="929640"/>
            <a:ext cx="11662410" cy="668020"/>
            <a:chOff x="2418" y="8855"/>
            <a:chExt cx="12375" cy="1052"/>
          </a:xfrm>
        </p:grpSpPr>
        <p:sp>
          <p:nvSpPr>
            <p:cNvPr id="38" name="矩形 27"/>
            <p:cNvSpPr>
              <a:spLocks noChangeArrowheads="1"/>
            </p:cNvSpPr>
            <p:nvPr/>
          </p:nvSpPr>
          <p:spPr bwMode="auto">
            <a:xfrm>
              <a:off x="2418" y="8855"/>
              <a:ext cx="12375" cy="105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marL="342900" indent="-3429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342900" marR="0" lvl="0" indent="-342900" algn="l" defTabSz="914400" rtl="0" eaLnBrk="0" fontAlgn="base" latinLnBrk="0" hangingPunct="0">
                <a:lnSpc>
                  <a:spcPts val="45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例如</a:t>
              </a: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, </a:t>
              </a:r>
              <a:r>
                <a: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由于          </a:t>
              </a: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, 5</a:t>
              </a:r>
              <a:r>
                <a: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是</a:t>
              </a: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25</a:t>
              </a:r>
              <a:r>
                <a: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的算术平方根</a:t>
              </a: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, </a:t>
              </a:r>
              <a:r>
                <a: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即 </a:t>
              </a: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          </a:t>
              </a:r>
              <a:r>
                <a:rPr kumimoji="0" lang="zh-CN" altLang="en-US" sz="40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charset="0"/>
                  <a:ea typeface="+mn-ea"/>
                  <a:cs typeface="Times New Roman" panose="02020603050405020304" charset="0"/>
                </a:rPr>
                <a:t>。</a:t>
              </a:r>
            </a:p>
          </p:txBody>
        </p:sp>
        <p:pic>
          <p:nvPicPr>
            <p:cNvPr id="42" name="Picture 13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962" y="8855"/>
              <a:ext cx="1256" cy="102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3" name="Picture 14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868" y="8927"/>
              <a:ext cx="1566" cy="867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巩固练习</a:t>
            </a:r>
          </a:p>
        </p:txBody>
      </p:sp>
      <p:pic>
        <p:nvPicPr>
          <p:cNvPr id="7" name="图片 6" descr="2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18134" y="861814"/>
            <a:ext cx="7955731" cy="5709164"/>
          </a:xfrm>
          <a:prstGeom prst="rect">
            <a:avLst/>
          </a:prstGeom>
        </p:spPr>
      </p:pic>
      <p:pic>
        <p:nvPicPr>
          <p:cNvPr id="8" name="图片 7" descr="2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01925" y="3322320"/>
            <a:ext cx="6780530" cy="14230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探究性质</a:t>
            </a: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4675" y="906780"/>
            <a:ext cx="9237345" cy="3566795"/>
          </a:xfrm>
          <a:prstGeom prst="rect">
            <a:avLst/>
          </a:prstGeom>
        </p:spPr>
      </p:pic>
      <p:pic>
        <p:nvPicPr>
          <p:cNvPr id="8" name="图片 7" descr="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4675" y="4473575"/>
            <a:ext cx="8181975" cy="1704975"/>
          </a:xfrm>
          <a:prstGeom prst="rect">
            <a:avLst/>
          </a:prstGeom>
        </p:spPr>
      </p:pic>
      <p:pic>
        <p:nvPicPr>
          <p:cNvPr id="9" name="图片 8" descr="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90650" y="2240915"/>
            <a:ext cx="5600700" cy="476250"/>
          </a:xfrm>
          <a:prstGeom prst="rect">
            <a:avLst/>
          </a:prstGeom>
        </p:spPr>
      </p:pic>
      <p:pic>
        <p:nvPicPr>
          <p:cNvPr id="10" name="图片 9" descr="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47140" y="3598545"/>
            <a:ext cx="4486275" cy="52387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00356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623392" y="836712"/>
            <a:ext cx="11233248" cy="169277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000" b="0" dirty="0" smtClean="0">
                <a:latin typeface="+mj-ea"/>
                <a:ea typeface="+mj-ea"/>
                <a:cs typeface="Times New Roman" panose="02020603050405020304" charset="0"/>
              </a:rPr>
              <a:t>例</a:t>
            </a:r>
            <a:r>
              <a:rPr lang="en-US" altLang="zh-CN" sz="4000" b="0" dirty="0" smtClean="0">
                <a:latin typeface="+mj-ea"/>
                <a:ea typeface="+mj-ea"/>
                <a:cs typeface="Times New Roman" panose="02020603050405020304" charset="0"/>
              </a:rPr>
              <a:t>1</a:t>
            </a:r>
            <a:r>
              <a:rPr lang="zh-CN" altLang="en-US" sz="4000" b="0" dirty="0" smtClean="0">
                <a:latin typeface="+mj-ea"/>
                <a:ea typeface="+mj-ea"/>
                <a:cs typeface="Times New Roman" panose="02020603050405020304" charset="0"/>
              </a:rPr>
              <a:t>：</a:t>
            </a:r>
            <a:r>
              <a:rPr lang="en-US" altLang="zh-CN" sz="4000" b="0" dirty="0" smtClean="0">
                <a:latin typeface="+mj-ea"/>
                <a:ea typeface="+mj-ea"/>
                <a:cs typeface="Times New Roman" panose="02020603050405020304" charset="0"/>
              </a:rPr>
              <a:t> </a:t>
            </a:r>
            <a:r>
              <a:rPr lang="zh-CN" altLang="en-US" sz="4000" b="0" dirty="0" smtClean="0">
                <a:latin typeface="+mj-ea"/>
                <a:ea typeface="+mj-ea"/>
                <a:cs typeface="Times New Roman" panose="02020603050405020304" charset="0"/>
              </a:rPr>
              <a:t>下列各式是否有意义</a:t>
            </a:r>
            <a:r>
              <a:rPr lang="en-US" altLang="zh-CN" sz="4000" b="0" dirty="0" smtClean="0">
                <a:latin typeface="+mj-ea"/>
                <a:ea typeface="+mj-ea"/>
                <a:cs typeface="Times New Roman" panose="02020603050405020304" charset="0"/>
              </a:rPr>
              <a:t>, </a:t>
            </a:r>
            <a:r>
              <a:rPr lang="zh-CN" altLang="en-US" sz="4000" b="0" dirty="0" smtClean="0">
                <a:latin typeface="+mj-ea"/>
                <a:ea typeface="+mj-ea"/>
                <a:cs typeface="Times New Roman" panose="02020603050405020304" charset="0"/>
              </a:rPr>
              <a:t>为什么？</a:t>
            </a:r>
          </a:p>
          <a:p>
            <a:pPr eaLnBrk="1" hangingPunct="1">
              <a:defRPr/>
            </a:pPr>
            <a:endParaRPr lang="en-US" altLang="zh-CN" sz="2400" b="0" dirty="0" smtClean="0"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eaLnBrk="1" hangingPunct="1">
              <a:defRPr/>
            </a:pPr>
            <a:r>
              <a:rPr lang="zh-CN" altLang="en-US" sz="4000" b="0" dirty="0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      （</a:t>
            </a:r>
            <a:r>
              <a:rPr lang="en-US" altLang="zh-CN" sz="4000" b="0" dirty="0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1</a:t>
            </a:r>
            <a:r>
              <a:rPr lang="zh-CN" altLang="en-US" sz="4000" b="0" dirty="0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）        （</a:t>
            </a:r>
            <a:r>
              <a:rPr lang="en-US" altLang="zh-CN" sz="4000" b="0" dirty="0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2</a:t>
            </a:r>
            <a:r>
              <a:rPr lang="zh-CN" altLang="en-US" sz="4000" b="0" dirty="0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）        （</a:t>
            </a:r>
            <a:r>
              <a:rPr lang="en-US" altLang="zh-CN" sz="4000" b="0" dirty="0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3</a:t>
            </a:r>
            <a:r>
              <a:rPr lang="zh-CN" altLang="en-US" sz="4000" b="0" dirty="0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）          （</a:t>
            </a:r>
            <a:r>
              <a:rPr lang="en-US" altLang="zh-CN" sz="4000" b="0" dirty="0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4</a:t>
            </a:r>
            <a:r>
              <a:rPr lang="zh-CN" altLang="en-US" sz="4000" b="0" dirty="0" smtClean="0">
                <a:latin typeface="Times New Roman" panose="02020603050405020304" charset="0"/>
                <a:ea typeface="+mn-ea"/>
                <a:cs typeface="Times New Roman" panose="02020603050405020304" charset="0"/>
              </a:rPr>
              <a:t>）           。</a:t>
            </a:r>
            <a:endParaRPr lang="en-US" altLang="zh-CN" sz="4000" b="0" dirty="0" smtClean="0"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  <p:graphicFrame>
        <p:nvGraphicFramePr>
          <p:cNvPr id="9" name="Object 1"/>
          <p:cNvGraphicFramePr>
            <a:graphicFrameLocks noChangeAspect="1"/>
          </p:cNvGraphicFramePr>
          <p:nvPr/>
        </p:nvGraphicFramePr>
        <p:xfrm>
          <a:off x="2639616" y="1916832"/>
          <a:ext cx="864096" cy="598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r:id="rId6" imgW="7620000" imgH="5181600" progId="Equation.DSMT4">
                  <p:embed/>
                </p:oleObj>
              </mc:Choice>
              <mc:Fallback>
                <p:oleObj r:id="rId6" imgW="7620000" imgH="5181600" progId="Equation.DSMT4">
                  <p:embed/>
                  <p:pic>
                    <p:nvPicPr>
                      <p:cNvPr id="0" name="Object 1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39616" y="1916832"/>
                        <a:ext cx="864096" cy="5985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4871864" y="1881411"/>
          <a:ext cx="936104" cy="61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r:id="rId8" imgW="7924800" imgH="5181600" progId="Equation.DSMT4">
                  <p:embed/>
                </p:oleObj>
              </mc:Choice>
              <mc:Fallback>
                <p:oleObj r:id="rId8" imgW="7924800" imgH="5181600" progId="Equation.DSMT4">
                  <p:embed/>
                  <p:pic>
                    <p:nvPicPr>
                      <p:cNvPr id="0" name="Object 3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71864" y="1881411"/>
                        <a:ext cx="936104" cy="6143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76120" y="1881411"/>
            <a:ext cx="1008112" cy="677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912424" y="1809403"/>
            <a:ext cx="714375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479376" y="2789639"/>
            <a:ext cx="10144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</a:rPr>
              <a:t>解：</a:t>
            </a: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1343472" y="2789639"/>
            <a:ext cx="25368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</a:rPr>
              <a:t>（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charset="0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</a:rPr>
              <a:t>）无意义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charset="0"/>
              </a:rPr>
              <a:t>.</a:t>
            </a: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8481243" y="2780928"/>
            <a:ext cx="27273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</a:rPr>
              <a:t>（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charset="0"/>
              </a:rPr>
              <a:t>4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</a:rPr>
              <a:t>）有意义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charset="0"/>
              </a:rPr>
              <a:t>.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charset="0"/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6039892" y="2780928"/>
            <a:ext cx="27924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</a:rPr>
              <a:t>（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charset="0"/>
              </a:rPr>
              <a:t>3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</a:rPr>
              <a:t>）有意义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charset="0"/>
              </a:rPr>
              <a:t>.</a:t>
            </a: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3658418" y="2789639"/>
            <a:ext cx="294163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</a:rPr>
              <a:t>（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charset="0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</a:rPr>
              <a:t>）有意义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charset="0"/>
              </a:rPr>
              <a:t>.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623392" y="3501008"/>
            <a:ext cx="9865096" cy="1015663"/>
            <a:chOff x="695400" y="3933056"/>
            <a:chExt cx="9865096" cy="1015663"/>
          </a:xfrm>
        </p:grpSpPr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695400" y="3933056"/>
              <a:ext cx="9865096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4000" dirty="0" smtClean="0">
                  <a:latin typeface="+mj-ea"/>
                  <a:ea typeface="+mj-ea"/>
                  <a:cs typeface="Times New Roman" panose="02020603050405020304" charset="0"/>
                </a:rPr>
                <a:t>例</a:t>
              </a:r>
              <a:r>
                <a:rPr lang="en-US" altLang="zh-CN" sz="4000" dirty="0" smtClean="0">
                  <a:latin typeface="+mj-ea"/>
                  <a:ea typeface="+mj-ea"/>
                  <a:cs typeface="Times New Roman" panose="02020603050405020304" charset="0"/>
                </a:rPr>
                <a:t>2 :   </a:t>
              </a:r>
              <a:r>
                <a:rPr lang="zh-CN" altLang="en-US" sz="4000" dirty="0" smtClean="0">
                  <a:latin typeface="+mj-ea"/>
                  <a:ea typeface="+mj-ea"/>
                  <a:cs typeface="Times New Roman" panose="02020603050405020304" charset="0"/>
                </a:rPr>
                <a:t>若</a:t>
              </a:r>
              <a:r>
                <a:rPr lang="en-US" altLang="zh-CN" sz="4000" dirty="0" smtClean="0">
                  <a:latin typeface="+mj-ea"/>
                  <a:ea typeface="+mj-ea"/>
                  <a:cs typeface="Times New Roman" panose="02020603050405020304" charset="0"/>
                </a:rPr>
                <a:t>|m-1| +          =0, </a:t>
              </a:r>
              <a:r>
                <a:rPr lang="zh-CN" altLang="en-US" sz="4000" dirty="0" smtClean="0">
                  <a:latin typeface="+mj-ea"/>
                  <a:ea typeface="+mj-ea"/>
                  <a:cs typeface="Times New Roman" panose="02020603050405020304" charset="0"/>
                </a:rPr>
                <a:t>求</a:t>
              </a:r>
              <a:r>
                <a:rPr lang="en-US" altLang="zh-CN" sz="4000" dirty="0" err="1" smtClean="0">
                  <a:latin typeface="+mj-ea"/>
                  <a:ea typeface="+mj-ea"/>
                  <a:cs typeface="Times New Roman" panose="02020603050405020304" charset="0"/>
                </a:rPr>
                <a:t>m+n</a:t>
              </a:r>
              <a:r>
                <a:rPr lang="zh-CN" altLang="en-US" sz="4000" dirty="0" smtClean="0">
                  <a:latin typeface="+mj-ea"/>
                  <a:ea typeface="+mj-ea"/>
                  <a:cs typeface="Times New Roman" panose="02020603050405020304" charset="0"/>
                </a:rPr>
                <a:t>的值。</a:t>
              </a:r>
              <a:endParaRPr lang="en-US" altLang="zh-CN" sz="4000" dirty="0" smtClean="0">
                <a:latin typeface="+mj-ea"/>
                <a:ea typeface="+mj-ea"/>
                <a:cs typeface="Times New Roman" panose="02020603050405020304" charset="0"/>
              </a:endParaRPr>
            </a:p>
          </p:txBody>
        </p:sp>
        <p:graphicFrame>
          <p:nvGraphicFramePr>
            <p:cNvPr id="22" name="Object 14"/>
            <p:cNvGraphicFramePr>
              <a:graphicFrameLocks noChangeAspect="1"/>
            </p:cNvGraphicFramePr>
            <p:nvPr/>
          </p:nvGraphicFramePr>
          <p:xfrm>
            <a:off x="4552492" y="4149080"/>
            <a:ext cx="1399492" cy="7200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r:id="rId12" imgW="10668000" imgH="5486400" progId="Equation.DSMT4">
                    <p:embed/>
                  </p:oleObj>
                </mc:Choice>
                <mc:Fallback>
                  <p:oleObj r:id="rId12" imgW="10668000" imgH="5486400" progId="Equation.DSMT4">
                    <p:embed/>
                    <p:pic>
                      <p:nvPicPr>
                        <p:cNvPr id="0" name="Object 1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552492" y="4149080"/>
                          <a:ext cx="1399492" cy="72008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0" name="图片 29" descr="1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07368" y="4365105"/>
            <a:ext cx="5256584" cy="721492"/>
          </a:xfrm>
          <a:prstGeom prst="rect">
            <a:avLst/>
          </a:prstGeom>
        </p:spPr>
      </p:pic>
      <p:pic>
        <p:nvPicPr>
          <p:cNvPr id="31" name="图片 30" descr="2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965651" y="4399384"/>
            <a:ext cx="3514725" cy="685800"/>
          </a:xfrm>
          <a:prstGeom prst="rect">
            <a:avLst/>
          </a:prstGeom>
        </p:spPr>
      </p:pic>
      <p:pic>
        <p:nvPicPr>
          <p:cNvPr id="32" name="图片 31" descr="3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055440" y="5081364"/>
            <a:ext cx="4572000" cy="723900"/>
          </a:xfrm>
          <a:prstGeom prst="rect">
            <a:avLst/>
          </a:prstGeom>
        </p:spPr>
      </p:pic>
      <p:pic>
        <p:nvPicPr>
          <p:cNvPr id="33" name="图片 32" descr="4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5985470" y="5100682"/>
            <a:ext cx="2990850" cy="666750"/>
          </a:xfrm>
          <a:prstGeom prst="rect">
            <a:avLst/>
          </a:prstGeom>
        </p:spPr>
      </p:pic>
      <p:pic>
        <p:nvPicPr>
          <p:cNvPr id="34" name="图片 33" descr="5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978421" y="5767536"/>
            <a:ext cx="4181475" cy="6858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238126535253_1_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788ca10-a394-4075-9f28-b7c1bfdd6392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1</TotalTime>
  <Words>751</Words>
  <Application>Microsoft Office PowerPoint</Application>
  <PresentationFormat>自定义</PresentationFormat>
  <Paragraphs>122</Paragraphs>
  <Slides>17</Slides>
  <Notes>15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0" baseType="lpstr">
      <vt:lpstr>Office 主题</vt:lpstr>
      <vt:lpstr>Microsoft 公式 3.0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501</cp:revision>
  <dcterms:created xsi:type="dcterms:W3CDTF">2017-03-29T03:26:00Z</dcterms:created>
  <dcterms:modified xsi:type="dcterms:W3CDTF">2020-04-24T02:04:47Z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